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4" r:id="rId8"/>
    <p:sldId id="265" r:id="rId9"/>
    <p:sldId id="267" r:id="rId10"/>
    <p:sldId id="268" r:id="rId11"/>
    <p:sldId id="269" r:id="rId12"/>
    <p:sldId id="270" r:id="rId13"/>
    <p:sldId id="271" r:id="rId14"/>
    <p:sldId id="272" r:id="rId15"/>
    <p:sldId id="273" r:id="rId16"/>
    <p:sldId id="274" r:id="rId17"/>
    <p:sldId id="275" r:id="rId18"/>
    <p:sldId id="276" r:id="rId19"/>
    <p:sldId id="277" r:id="rId20"/>
    <p:sldId id="292" r:id="rId21"/>
    <p:sldId id="266" r:id="rId22"/>
    <p:sldId id="291" r:id="rId23"/>
    <p:sldId id="290" r:id="rId24"/>
    <p:sldId id="278" r:id="rId25"/>
    <p:sldId id="279" r:id="rId26"/>
    <p:sldId id="280" r:id="rId27"/>
    <p:sldId id="283" r:id="rId28"/>
    <p:sldId id="284" r:id="rId29"/>
    <p:sldId id="285" r:id="rId30"/>
    <p:sldId id="281" r:id="rId31"/>
    <p:sldId id="282" r:id="rId32"/>
    <p:sldId id="286" r:id="rId33"/>
    <p:sldId id="287" r:id="rId34"/>
    <p:sldId id="288" r:id="rId35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82" d="100"/>
          <a:sy n="82" d="100"/>
        </p:scale>
        <p:origin x="1474" y="7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378F76-2A01-4120-9CEC-164D141138AC}" type="datetimeFigureOut">
              <a:rPr lang="en-US" smtClean="0"/>
              <a:t>8/27/2019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FD0A18-2765-4E7A-AE11-E9F00E663B58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378F76-2A01-4120-9CEC-164D141138AC}" type="datetimeFigureOut">
              <a:rPr lang="en-US" smtClean="0"/>
              <a:t>8/27/2019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FD0A18-2765-4E7A-AE11-E9F00E663B58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378F76-2A01-4120-9CEC-164D141138AC}" type="datetimeFigureOut">
              <a:rPr lang="en-US" smtClean="0"/>
              <a:t>8/27/2019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FD0A18-2765-4E7A-AE11-E9F00E663B58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378F76-2A01-4120-9CEC-164D141138AC}" type="datetimeFigureOut">
              <a:rPr lang="en-US" smtClean="0"/>
              <a:t>8/27/2019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FD0A18-2765-4E7A-AE11-E9F00E663B58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378F76-2A01-4120-9CEC-164D141138AC}" type="datetimeFigureOut">
              <a:rPr lang="en-US" smtClean="0"/>
              <a:t>8/27/2019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FD0A18-2765-4E7A-AE11-E9F00E663B58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378F76-2A01-4120-9CEC-164D141138AC}" type="datetimeFigureOut">
              <a:rPr lang="en-US" smtClean="0"/>
              <a:t>8/27/2019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FD0A18-2765-4E7A-AE11-E9F00E663B58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378F76-2A01-4120-9CEC-164D141138AC}" type="datetimeFigureOut">
              <a:rPr lang="en-US" smtClean="0"/>
              <a:t>8/27/2019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FD0A18-2765-4E7A-AE11-E9F00E663B58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378F76-2A01-4120-9CEC-164D141138AC}" type="datetimeFigureOut">
              <a:rPr lang="en-US" smtClean="0"/>
              <a:t>8/27/2019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FD0A18-2765-4E7A-AE11-E9F00E663B58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378F76-2A01-4120-9CEC-164D141138AC}" type="datetimeFigureOut">
              <a:rPr lang="en-US" smtClean="0"/>
              <a:t>8/27/2019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FD0A18-2765-4E7A-AE11-E9F00E663B58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378F76-2A01-4120-9CEC-164D141138AC}" type="datetimeFigureOut">
              <a:rPr lang="en-US" smtClean="0"/>
              <a:t>8/27/2019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FD0A18-2765-4E7A-AE11-E9F00E663B58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378F76-2A01-4120-9CEC-164D141138AC}" type="datetimeFigureOut">
              <a:rPr lang="en-US" smtClean="0"/>
              <a:t>8/27/2019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FD0A18-2765-4E7A-AE11-E9F00E663B58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2378F76-2A01-4120-9CEC-164D141138AC}" type="datetimeFigureOut">
              <a:rPr lang="en-US" smtClean="0"/>
              <a:t>8/27/2019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0FD0A18-2765-4E7A-AE11-E9F00E663B58}" type="slidenum">
              <a:rPr lang="en-US" smtClean="0"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hyperlink" Target="https://www.putty.org/" TargetMode="Externa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hyperlink" Target="https://www.putty.org/" TargetMode="Externa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hyperlink" Target="https://www.chiark.greenend.org.uk/~sgtatham/putty/latest.html" TargetMode="Externa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hyperlink" Target="https://medium.com/@GalarnykMichael/aws-ec2-part-2-ssh-into-ec2-instance-c7879d47b6b2" TargetMode="External"/><Relationship Id="rId2" Type="http://schemas.openxmlformats.org/officeDocument/2006/relationships/hyperlink" Target="https://docs.aws.amazon.com/AWSEC2/latest/UserGuide/EC2_GetStarted.html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youtube.com/watch?v=bi7ow5NGC-U" TargetMode="External"/><Relationship Id="rId5" Type="http://schemas.openxmlformats.org/officeDocument/2006/relationships/hyperlink" Target="https://docs.aws.amazon.com/AWSEC2/latest/UserGuide/putty.html?icmpid=docs_ec2_console" TargetMode="External"/><Relationship Id="rId4" Type="http://schemas.openxmlformats.org/officeDocument/2006/relationships/hyperlink" Target="https://forums.aws.amazon.com/thread.jspa?threadID=64703" TargetMode="Externa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Getting started with AWS Educate Classroom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Resilient Distributed System</a:t>
            </a:r>
          </a:p>
          <a:p>
            <a:r>
              <a:rPr lang="en-US" dirty="0"/>
              <a:t>Fall 2019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screenshot of a computer screen&#10;&#10;Description automatically generated">
            <a:extLst>
              <a:ext uri="{FF2B5EF4-FFF2-40B4-BE49-F238E27FC236}">
                <a16:creationId xmlns:a16="http://schemas.microsoft.com/office/drawing/2014/main" id="{2A68FFF5-4199-4899-B2A6-B65D07D9FF0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9898" y="1943100"/>
            <a:ext cx="8610600" cy="44958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000" y="0"/>
            <a:ext cx="8229600" cy="762000"/>
          </a:xfrm>
        </p:spPr>
        <p:txBody>
          <a:bodyPr>
            <a:normAutofit/>
          </a:bodyPr>
          <a:lstStyle/>
          <a:p>
            <a:r>
              <a:rPr lang="en-US" sz="2800" dirty="0"/>
              <a:t>Choose your instance type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762000"/>
            <a:ext cx="8229600" cy="5867399"/>
          </a:xfrm>
        </p:spPr>
        <p:txBody>
          <a:bodyPr>
            <a:normAutofit/>
          </a:bodyPr>
          <a:lstStyle/>
          <a:p>
            <a:r>
              <a:rPr lang="en-US" sz="1600" dirty="0">
                <a:latin typeface="Times New Roman" pitchFamily="18" charset="0"/>
                <a:cs typeface="Times New Roman" pitchFamily="18" charset="0"/>
              </a:rPr>
              <a:t>First step is to choose the type of instance. This varies with your application.</a:t>
            </a:r>
          </a:p>
          <a:p>
            <a:r>
              <a:rPr lang="en-US" sz="1600" dirty="0">
                <a:latin typeface="Times New Roman" pitchFamily="18" charset="0"/>
                <a:cs typeface="Times New Roman" pitchFamily="18" charset="0"/>
              </a:rPr>
              <a:t>For the course you can select the “</a:t>
            </a:r>
            <a:r>
              <a:rPr lang="en-US" sz="1600" b="1" dirty="0">
                <a:latin typeface="Times New Roman" pitchFamily="18" charset="0"/>
                <a:cs typeface="Times New Roman" pitchFamily="18" charset="0"/>
              </a:rPr>
              <a:t>free tier Ubuntu server 18.04</a:t>
            </a:r>
            <a:r>
              <a:rPr lang="en-US" sz="1600" dirty="0">
                <a:latin typeface="Times New Roman" pitchFamily="18" charset="0"/>
                <a:cs typeface="Times New Roman" pitchFamily="18" charset="0"/>
              </a:rPr>
              <a:t>” instance.</a:t>
            </a:r>
          </a:p>
        </p:txBody>
      </p:sp>
      <p:sp>
        <p:nvSpPr>
          <p:cNvPr id="7" name="Rectangle 6"/>
          <p:cNvSpPr/>
          <p:nvPr/>
        </p:nvSpPr>
        <p:spPr>
          <a:xfrm>
            <a:off x="1676400" y="4419600"/>
            <a:ext cx="7010400" cy="83820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000" y="0"/>
            <a:ext cx="8229600" cy="762000"/>
          </a:xfrm>
        </p:spPr>
        <p:txBody>
          <a:bodyPr>
            <a:normAutofit/>
          </a:bodyPr>
          <a:lstStyle/>
          <a:p>
            <a:r>
              <a:rPr lang="en-US" sz="2800" dirty="0"/>
              <a:t>Choose your instance type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762000"/>
            <a:ext cx="8229600" cy="5867399"/>
          </a:xfrm>
        </p:spPr>
        <p:txBody>
          <a:bodyPr>
            <a:normAutofit/>
          </a:bodyPr>
          <a:lstStyle/>
          <a:p>
            <a:r>
              <a:rPr lang="en-US" sz="1600" dirty="0">
                <a:latin typeface="Times New Roman" pitchFamily="18" charset="0"/>
                <a:cs typeface="Times New Roman" pitchFamily="18" charset="0"/>
              </a:rPr>
              <a:t>This shows all the available “</a:t>
            </a:r>
            <a:r>
              <a:rPr lang="en-US" sz="1600" b="1" dirty="0">
                <a:latin typeface="Times New Roman" pitchFamily="18" charset="0"/>
                <a:cs typeface="Times New Roman" pitchFamily="18" charset="0"/>
              </a:rPr>
              <a:t>Ubuntu</a:t>
            </a:r>
            <a:r>
              <a:rPr lang="en-US" sz="1600" dirty="0">
                <a:latin typeface="Times New Roman" pitchFamily="18" charset="0"/>
                <a:cs typeface="Times New Roman" pitchFamily="18" charset="0"/>
              </a:rPr>
              <a:t>” instance type.</a:t>
            </a:r>
          </a:p>
          <a:p>
            <a:r>
              <a:rPr lang="en-US" sz="1600" dirty="0">
                <a:latin typeface="Times New Roman" pitchFamily="18" charset="0"/>
                <a:cs typeface="Times New Roman" pitchFamily="18" charset="0"/>
              </a:rPr>
              <a:t>Here just select the default “</a:t>
            </a:r>
            <a:r>
              <a:rPr lang="en-US" sz="1600" b="1" dirty="0">
                <a:latin typeface="Times New Roman" pitchFamily="18" charset="0"/>
                <a:cs typeface="Times New Roman" pitchFamily="18" charset="0"/>
              </a:rPr>
              <a:t>t2.micro</a:t>
            </a:r>
            <a:r>
              <a:rPr lang="en-US" sz="1600" dirty="0">
                <a:latin typeface="Times New Roman" pitchFamily="18" charset="0"/>
                <a:cs typeface="Times New Roman" pitchFamily="18" charset="0"/>
              </a:rPr>
              <a:t>” instance. It is under free tier.</a:t>
            </a:r>
          </a:p>
          <a:p>
            <a:r>
              <a:rPr lang="en-US" sz="1600" dirty="0">
                <a:latin typeface="Times New Roman" pitchFamily="18" charset="0"/>
                <a:cs typeface="Times New Roman" pitchFamily="18" charset="0"/>
              </a:rPr>
              <a:t>Click on “</a:t>
            </a:r>
            <a:r>
              <a:rPr lang="en-US" sz="1600" b="1" dirty="0">
                <a:latin typeface="Times New Roman" pitchFamily="18" charset="0"/>
                <a:cs typeface="Times New Roman" pitchFamily="18" charset="0"/>
              </a:rPr>
              <a:t>Next: Configure Instance Details</a:t>
            </a:r>
            <a:r>
              <a:rPr lang="en-US" sz="1600" dirty="0">
                <a:latin typeface="Times New Roman" pitchFamily="18" charset="0"/>
                <a:cs typeface="Times New Roman" pitchFamily="18" charset="0"/>
              </a:rPr>
              <a:t>”.</a:t>
            </a:r>
          </a:p>
        </p:txBody>
      </p:sp>
      <p:pic>
        <p:nvPicPr>
          <p:cNvPr id="8" name="Picture 7" descr="13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304800" y="1905000"/>
            <a:ext cx="8458200" cy="4509390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000" y="0"/>
            <a:ext cx="8229600" cy="762000"/>
          </a:xfrm>
        </p:spPr>
        <p:txBody>
          <a:bodyPr>
            <a:normAutofit/>
          </a:bodyPr>
          <a:lstStyle/>
          <a:p>
            <a:r>
              <a:rPr lang="en-US" sz="2800" dirty="0"/>
              <a:t>Configure Instance Details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762000"/>
            <a:ext cx="8229600" cy="5867399"/>
          </a:xfrm>
        </p:spPr>
        <p:txBody>
          <a:bodyPr>
            <a:normAutofit/>
          </a:bodyPr>
          <a:lstStyle/>
          <a:p>
            <a:r>
              <a:rPr lang="en-US" sz="1600" dirty="0">
                <a:latin typeface="Times New Roman" pitchFamily="18" charset="0"/>
                <a:cs typeface="Times New Roman" pitchFamily="18" charset="0"/>
              </a:rPr>
              <a:t>Just leave this as it is.</a:t>
            </a:r>
          </a:p>
          <a:p>
            <a:r>
              <a:rPr lang="en-US" sz="1600" dirty="0">
                <a:latin typeface="Times New Roman" pitchFamily="18" charset="0"/>
                <a:cs typeface="Times New Roman" pitchFamily="18" charset="0"/>
              </a:rPr>
              <a:t>Click on “</a:t>
            </a:r>
            <a:r>
              <a:rPr lang="en-US" sz="1600" b="1" dirty="0">
                <a:latin typeface="Times New Roman" pitchFamily="18" charset="0"/>
                <a:cs typeface="Times New Roman" pitchFamily="18" charset="0"/>
              </a:rPr>
              <a:t>Next: Add storage</a:t>
            </a:r>
            <a:r>
              <a:rPr lang="en-US" sz="1600" dirty="0">
                <a:latin typeface="Times New Roman" pitchFamily="18" charset="0"/>
                <a:cs typeface="Times New Roman" pitchFamily="18" charset="0"/>
              </a:rPr>
              <a:t>”</a:t>
            </a:r>
          </a:p>
        </p:txBody>
      </p:sp>
      <p:pic>
        <p:nvPicPr>
          <p:cNvPr id="5" name="Picture 4" descr="14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381000" y="1698136"/>
            <a:ext cx="8305800" cy="4397864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A1D9B83-8A5D-436B-BB04-8DE973626238}"/>
              </a:ext>
            </a:extLst>
          </p:cNvPr>
          <p:cNvSpPr txBox="1"/>
          <p:nvPr/>
        </p:nvSpPr>
        <p:spPr>
          <a:xfrm>
            <a:off x="4343400" y="914400"/>
            <a:ext cx="29718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Select the number of EC2 instances you want.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FA8D389F-CA82-418B-9BB1-AF2FAFFE1657}"/>
              </a:ext>
            </a:extLst>
          </p:cNvPr>
          <p:cNvCxnSpPr>
            <a:cxnSpLocks/>
            <a:endCxn id="6" idx="1"/>
          </p:cNvCxnSpPr>
          <p:nvPr/>
        </p:nvCxnSpPr>
        <p:spPr>
          <a:xfrm flipV="1">
            <a:off x="2514600" y="1237566"/>
            <a:ext cx="1828800" cy="89603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000" y="0"/>
            <a:ext cx="8229600" cy="762000"/>
          </a:xfrm>
        </p:spPr>
        <p:txBody>
          <a:bodyPr>
            <a:normAutofit/>
          </a:bodyPr>
          <a:lstStyle/>
          <a:p>
            <a:r>
              <a:rPr lang="en-US" sz="2800" dirty="0"/>
              <a:t>Add Storage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762000"/>
            <a:ext cx="8229600" cy="5867399"/>
          </a:xfrm>
        </p:spPr>
        <p:txBody>
          <a:bodyPr>
            <a:normAutofit/>
          </a:bodyPr>
          <a:lstStyle/>
          <a:p>
            <a:r>
              <a:rPr lang="en-US" sz="1600" dirty="0">
                <a:latin typeface="Times New Roman" pitchFamily="18" charset="0"/>
                <a:cs typeface="Times New Roman" pitchFamily="18" charset="0"/>
              </a:rPr>
              <a:t>Just leave this as it is. We can use the basic instance for our assignments</a:t>
            </a:r>
          </a:p>
          <a:p>
            <a:r>
              <a:rPr lang="en-US" sz="1600" dirty="0">
                <a:latin typeface="Times New Roman" pitchFamily="18" charset="0"/>
                <a:cs typeface="Times New Roman" pitchFamily="18" charset="0"/>
              </a:rPr>
              <a:t>Click on “</a:t>
            </a:r>
            <a:r>
              <a:rPr lang="en-US" sz="1600" b="1" dirty="0">
                <a:latin typeface="Times New Roman" pitchFamily="18" charset="0"/>
                <a:cs typeface="Times New Roman" pitchFamily="18" charset="0"/>
              </a:rPr>
              <a:t>Next: Add Tags</a:t>
            </a:r>
            <a:r>
              <a:rPr lang="en-US" sz="1600" dirty="0">
                <a:latin typeface="Times New Roman" pitchFamily="18" charset="0"/>
                <a:cs typeface="Times New Roman" pitchFamily="18" charset="0"/>
              </a:rPr>
              <a:t>”</a:t>
            </a:r>
          </a:p>
        </p:txBody>
      </p:sp>
      <p:pic>
        <p:nvPicPr>
          <p:cNvPr id="6" name="Picture 5" descr="15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304800" y="1752600"/>
            <a:ext cx="8458200" cy="4648200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000" y="0"/>
            <a:ext cx="8229600" cy="762000"/>
          </a:xfrm>
        </p:spPr>
        <p:txBody>
          <a:bodyPr>
            <a:normAutofit/>
          </a:bodyPr>
          <a:lstStyle/>
          <a:p>
            <a:r>
              <a:rPr lang="en-US" sz="2800" dirty="0"/>
              <a:t>Add Tags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762000"/>
            <a:ext cx="8229600" cy="5867399"/>
          </a:xfrm>
        </p:spPr>
        <p:txBody>
          <a:bodyPr>
            <a:normAutofit/>
          </a:bodyPr>
          <a:lstStyle/>
          <a:p>
            <a:r>
              <a:rPr lang="en-US" sz="1600" dirty="0">
                <a:latin typeface="Times New Roman" pitchFamily="18" charset="0"/>
                <a:cs typeface="Times New Roman" pitchFamily="18" charset="0"/>
              </a:rPr>
              <a:t>Just leave this as it is.</a:t>
            </a:r>
          </a:p>
          <a:p>
            <a:r>
              <a:rPr lang="en-US" sz="1600" dirty="0">
                <a:latin typeface="Times New Roman" pitchFamily="18" charset="0"/>
                <a:cs typeface="Times New Roman" pitchFamily="18" charset="0"/>
              </a:rPr>
              <a:t>Click on “</a:t>
            </a:r>
            <a:r>
              <a:rPr lang="en-US" sz="1600" b="1" dirty="0">
                <a:latin typeface="Times New Roman" pitchFamily="18" charset="0"/>
                <a:cs typeface="Times New Roman" pitchFamily="18" charset="0"/>
              </a:rPr>
              <a:t>Next: Configure Security Group</a:t>
            </a:r>
            <a:r>
              <a:rPr lang="en-US" sz="1600" dirty="0">
                <a:latin typeface="Times New Roman" pitchFamily="18" charset="0"/>
                <a:cs typeface="Times New Roman" pitchFamily="18" charset="0"/>
              </a:rPr>
              <a:t>”</a:t>
            </a:r>
          </a:p>
        </p:txBody>
      </p:sp>
      <p:pic>
        <p:nvPicPr>
          <p:cNvPr id="5" name="Picture 4" descr="16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228600" y="1981200"/>
            <a:ext cx="8610600" cy="4419600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000" y="0"/>
            <a:ext cx="8229600" cy="762000"/>
          </a:xfrm>
        </p:spPr>
        <p:txBody>
          <a:bodyPr>
            <a:normAutofit/>
          </a:bodyPr>
          <a:lstStyle/>
          <a:p>
            <a:r>
              <a:rPr lang="en-US" sz="2800" dirty="0"/>
              <a:t>Configure Security Group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762000"/>
            <a:ext cx="8229600" cy="5867399"/>
          </a:xfrm>
        </p:spPr>
        <p:txBody>
          <a:bodyPr>
            <a:normAutofit/>
          </a:bodyPr>
          <a:lstStyle/>
          <a:p>
            <a:r>
              <a:rPr lang="en-US" sz="1600" dirty="0">
                <a:latin typeface="Times New Roman" pitchFamily="18" charset="0"/>
                <a:cs typeface="Times New Roman" pitchFamily="18" charset="0"/>
              </a:rPr>
              <a:t>Here you can add “</a:t>
            </a:r>
            <a:r>
              <a:rPr lang="en-US" sz="1600" b="1" dirty="0">
                <a:latin typeface="Times New Roman" pitchFamily="18" charset="0"/>
                <a:cs typeface="Times New Roman" pitchFamily="18" charset="0"/>
              </a:rPr>
              <a:t>ALL TCP</a:t>
            </a:r>
            <a:r>
              <a:rPr lang="en-US" sz="1600" dirty="0">
                <a:latin typeface="Times New Roman" pitchFamily="18" charset="0"/>
                <a:cs typeface="Times New Roman" pitchFamily="18" charset="0"/>
              </a:rPr>
              <a:t>” from your IP and any other address to be accessing the Instance. This will open up all the TCP ports.</a:t>
            </a:r>
          </a:p>
          <a:p>
            <a:r>
              <a:rPr lang="en-US" sz="1600" dirty="0">
                <a:latin typeface="Times New Roman" pitchFamily="18" charset="0"/>
                <a:cs typeface="Times New Roman" pitchFamily="18" charset="0"/>
              </a:rPr>
              <a:t>SSH TCP Port 22 for </a:t>
            </a:r>
            <a:r>
              <a:rPr lang="en-US" sz="1600" dirty="0" err="1">
                <a:latin typeface="Times New Roman" pitchFamily="18" charset="0"/>
                <a:cs typeface="Times New Roman" pitchFamily="18" charset="0"/>
              </a:rPr>
              <a:t>ssh</a:t>
            </a:r>
            <a:r>
              <a:rPr lang="en-US" sz="1600" dirty="0">
                <a:latin typeface="Times New Roman" pitchFamily="18" charset="0"/>
                <a:cs typeface="Times New Roman" pitchFamily="18" charset="0"/>
              </a:rPr>
              <a:t> access.</a:t>
            </a:r>
          </a:p>
          <a:p>
            <a:r>
              <a:rPr lang="en-US" sz="1600" dirty="0">
                <a:latin typeface="Times New Roman" pitchFamily="18" charset="0"/>
                <a:cs typeface="Times New Roman" pitchFamily="18" charset="0"/>
              </a:rPr>
              <a:t>For now you add these two to your security group. </a:t>
            </a:r>
          </a:p>
          <a:p>
            <a:r>
              <a:rPr lang="en-US" sz="1600" dirty="0">
                <a:latin typeface="Times New Roman" pitchFamily="18" charset="0"/>
                <a:cs typeface="Times New Roman" pitchFamily="18" charset="0"/>
              </a:rPr>
              <a:t>You can make changes later depending upon your application.</a:t>
            </a:r>
          </a:p>
          <a:p>
            <a:r>
              <a:rPr lang="en-US" sz="1600" dirty="0">
                <a:latin typeface="Times New Roman" pitchFamily="18" charset="0"/>
                <a:cs typeface="Times New Roman" pitchFamily="18" charset="0"/>
              </a:rPr>
              <a:t>Click on “</a:t>
            </a:r>
            <a:r>
              <a:rPr lang="en-US" sz="1600" b="1" dirty="0">
                <a:latin typeface="Times New Roman" pitchFamily="18" charset="0"/>
                <a:cs typeface="Times New Roman" pitchFamily="18" charset="0"/>
              </a:rPr>
              <a:t>Next: Review and Launch</a:t>
            </a:r>
            <a:r>
              <a:rPr lang="en-US" sz="1600" dirty="0">
                <a:latin typeface="Times New Roman" pitchFamily="18" charset="0"/>
                <a:cs typeface="Times New Roman" pitchFamily="18" charset="0"/>
              </a:rPr>
              <a:t>”</a:t>
            </a:r>
          </a:p>
        </p:txBody>
      </p:sp>
      <p:pic>
        <p:nvPicPr>
          <p:cNvPr id="5" name="Picture 4" descr="A screenshot of a computer&#10;&#10;Description automatically generated">
            <a:extLst>
              <a:ext uri="{FF2B5EF4-FFF2-40B4-BE49-F238E27FC236}">
                <a16:creationId xmlns:a16="http://schemas.microsoft.com/office/drawing/2014/main" id="{824F86BF-CE5B-426E-8400-9C6AEFF11C0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5861" y="2667000"/>
            <a:ext cx="8229600" cy="4099367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000" y="0"/>
            <a:ext cx="8229600" cy="762000"/>
          </a:xfrm>
        </p:spPr>
        <p:txBody>
          <a:bodyPr>
            <a:normAutofit/>
          </a:bodyPr>
          <a:lstStyle/>
          <a:p>
            <a:r>
              <a:rPr lang="en-US" sz="2800" dirty="0"/>
              <a:t>Review Instance Launch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762000"/>
            <a:ext cx="8229600" cy="5867399"/>
          </a:xfrm>
        </p:spPr>
        <p:txBody>
          <a:bodyPr>
            <a:normAutofit/>
          </a:bodyPr>
          <a:lstStyle/>
          <a:p>
            <a:r>
              <a:rPr lang="en-US" sz="1600" dirty="0">
                <a:latin typeface="Times New Roman" pitchFamily="18" charset="0"/>
                <a:cs typeface="Times New Roman" pitchFamily="18" charset="0"/>
              </a:rPr>
              <a:t>So after you have finalized your instance details, you can launch it</a:t>
            </a:r>
          </a:p>
          <a:p>
            <a:r>
              <a:rPr lang="en-US" sz="1600" dirty="0">
                <a:latin typeface="Times New Roman" pitchFamily="18" charset="0"/>
                <a:cs typeface="Times New Roman" pitchFamily="18" charset="0"/>
              </a:rPr>
              <a:t>After you click on “Review and Launch”, you will land into the page shown below.</a:t>
            </a:r>
          </a:p>
          <a:p>
            <a:r>
              <a:rPr lang="en-US" sz="1600" dirty="0">
                <a:latin typeface="Times New Roman" pitchFamily="18" charset="0"/>
                <a:cs typeface="Times New Roman" pitchFamily="18" charset="0"/>
              </a:rPr>
              <a:t>Now just “</a:t>
            </a:r>
            <a:r>
              <a:rPr lang="en-US" sz="1600" b="1" dirty="0">
                <a:latin typeface="Times New Roman" pitchFamily="18" charset="0"/>
                <a:cs typeface="Times New Roman" pitchFamily="18" charset="0"/>
              </a:rPr>
              <a:t>Launch</a:t>
            </a:r>
            <a:r>
              <a:rPr lang="en-US" sz="1600" dirty="0">
                <a:latin typeface="Times New Roman" pitchFamily="18" charset="0"/>
                <a:cs typeface="Times New Roman" pitchFamily="18" charset="0"/>
              </a:rPr>
              <a:t>” your instance.</a:t>
            </a:r>
          </a:p>
        </p:txBody>
      </p:sp>
      <p:pic>
        <p:nvPicPr>
          <p:cNvPr id="5" name="Picture 4" descr="18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228600" y="1828800"/>
            <a:ext cx="8534400" cy="4495800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000" y="0"/>
            <a:ext cx="8229600" cy="762000"/>
          </a:xfrm>
        </p:spPr>
        <p:txBody>
          <a:bodyPr>
            <a:normAutofit/>
          </a:bodyPr>
          <a:lstStyle/>
          <a:p>
            <a:r>
              <a:rPr lang="en-US" sz="2800" dirty="0"/>
              <a:t>Creating a key pair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762000"/>
            <a:ext cx="8229600" cy="5867399"/>
          </a:xfrm>
        </p:spPr>
        <p:txBody>
          <a:bodyPr>
            <a:normAutofit/>
          </a:bodyPr>
          <a:lstStyle/>
          <a:p>
            <a:r>
              <a:rPr lang="en-US" sz="1600" dirty="0">
                <a:latin typeface="Times New Roman" pitchFamily="18" charset="0"/>
                <a:cs typeface="Times New Roman" pitchFamily="18" charset="0"/>
              </a:rPr>
              <a:t>Before you can launch your Instance, you need to create a key pair.</a:t>
            </a:r>
          </a:p>
          <a:p>
            <a:r>
              <a:rPr lang="en-US" sz="1600" dirty="0">
                <a:latin typeface="Times New Roman" pitchFamily="18" charset="0"/>
                <a:cs typeface="Times New Roman" pitchFamily="18" charset="0"/>
              </a:rPr>
              <a:t>Just name a key pair, I have named mine “RDS2018”</a:t>
            </a:r>
          </a:p>
          <a:p>
            <a:r>
              <a:rPr lang="en-US" sz="1600" dirty="0">
                <a:latin typeface="Times New Roman" pitchFamily="18" charset="0"/>
                <a:cs typeface="Times New Roman" pitchFamily="18" charset="0"/>
              </a:rPr>
              <a:t>Now </a:t>
            </a:r>
            <a:r>
              <a:rPr lang="en-US" sz="1600" b="1" dirty="0">
                <a:latin typeface="Times New Roman" pitchFamily="18" charset="0"/>
                <a:cs typeface="Times New Roman" pitchFamily="18" charset="0"/>
              </a:rPr>
              <a:t>download your key pair</a:t>
            </a:r>
            <a:r>
              <a:rPr lang="en-US" sz="1600" dirty="0">
                <a:latin typeface="Times New Roman" pitchFamily="18" charset="0"/>
                <a:cs typeface="Times New Roman" pitchFamily="18" charset="0"/>
              </a:rPr>
              <a:t> and save it somewhere. You will need it at a later time for login.</a:t>
            </a:r>
          </a:p>
          <a:p>
            <a:r>
              <a:rPr lang="en-US" sz="1600" dirty="0">
                <a:latin typeface="Times New Roman" pitchFamily="18" charset="0"/>
                <a:cs typeface="Times New Roman" pitchFamily="18" charset="0"/>
              </a:rPr>
              <a:t>You will use this key to login into any instance you create in the future. </a:t>
            </a:r>
          </a:p>
        </p:txBody>
      </p:sp>
      <p:pic>
        <p:nvPicPr>
          <p:cNvPr id="7" name="Picture 6" descr="20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228600" y="2286000"/>
            <a:ext cx="8534400" cy="4267201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000" y="0"/>
            <a:ext cx="8229600" cy="762000"/>
          </a:xfrm>
        </p:spPr>
        <p:txBody>
          <a:bodyPr>
            <a:normAutofit/>
          </a:bodyPr>
          <a:lstStyle/>
          <a:p>
            <a:r>
              <a:rPr lang="en-US" sz="2800" dirty="0"/>
              <a:t>Launch Instance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762000"/>
            <a:ext cx="8229600" cy="5867399"/>
          </a:xfrm>
        </p:spPr>
        <p:txBody>
          <a:bodyPr>
            <a:normAutofit/>
          </a:bodyPr>
          <a:lstStyle/>
          <a:p>
            <a:r>
              <a:rPr lang="en-US" sz="1600" dirty="0">
                <a:latin typeface="Times New Roman" pitchFamily="18" charset="0"/>
                <a:cs typeface="Times New Roman" pitchFamily="18" charset="0"/>
              </a:rPr>
              <a:t>After you have created a key pair and saved it, launch your instance.</a:t>
            </a:r>
          </a:p>
          <a:p>
            <a:r>
              <a:rPr lang="en-US" sz="1600" dirty="0">
                <a:latin typeface="Times New Roman" pitchFamily="18" charset="0"/>
                <a:cs typeface="Times New Roman" pitchFamily="18" charset="0"/>
              </a:rPr>
              <a:t>On the bottom right you see “</a:t>
            </a:r>
            <a:r>
              <a:rPr lang="en-US" sz="1600" b="1" dirty="0">
                <a:latin typeface="Times New Roman" pitchFamily="18" charset="0"/>
                <a:cs typeface="Times New Roman" pitchFamily="18" charset="0"/>
              </a:rPr>
              <a:t>View Instances</a:t>
            </a:r>
            <a:r>
              <a:rPr lang="en-US" sz="1600" dirty="0">
                <a:latin typeface="Times New Roman" pitchFamily="18" charset="0"/>
                <a:cs typeface="Times New Roman" pitchFamily="18" charset="0"/>
              </a:rPr>
              <a:t>”, select it.</a:t>
            </a:r>
          </a:p>
          <a:p>
            <a:r>
              <a:rPr lang="en-US" sz="1600" dirty="0">
                <a:latin typeface="Times New Roman" pitchFamily="18" charset="0"/>
                <a:cs typeface="Times New Roman" pitchFamily="18" charset="0"/>
              </a:rPr>
              <a:t>This will take you back to EC2 dashboard.</a:t>
            </a:r>
          </a:p>
        </p:txBody>
      </p:sp>
      <p:pic>
        <p:nvPicPr>
          <p:cNvPr id="6" name="Picture 5" descr="21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228600" y="1752600"/>
            <a:ext cx="8458200" cy="4762500"/>
          </a:xfrm>
          <a:prstGeom prst="rect">
            <a:avLst/>
          </a:prstGeom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000" y="0"/>
            <a:ext cx="8229600" cy="762000"/>
          </a:xfrm>
        </p:spPr>
        <p:txBody>
          <a:bodyPr>
            <a:normAutofit/>
          </a:bodyPr>
          <a:lstStyle/>
          <a:p>
            <a:r>
              <a:rPr lang="en-US" sz="2800" dirty="0"/>
              <a:t>EC2 Dashboard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762000"/>
            <a:ext cx="8229600" cy="5867399"/>
          </a:xfrm>
        </p:spPr>
        <p:txBody>
          <a:bodyPr>
            <a:normAutofit/>
          </a:bodyPr>
          <a:lstStyle/>
          <a:p>
            <a:r>
              <a:rPr lang="en-US" sz="1600" dirty="0">
                <a:latin typeface="Times New Roman" pitchFamily="18" charset="0"/>
                <a:cs typeface="Times New Roman" pitchFamily="18" charset="0"/>
              </a:rPr>
              <a:t>You can see your instances on the dashboard.</a:t>
            </a:r>
          </a:p>
          <a:p>
            <a:r>
              <a:rPr lang="en-US" sz="1600" dirty="0">
                <a:latin typeface="Times New Roman" pitchFamily="18" charset="0"/>
                <a:cs typeface="Times New Roman" pitchFamily="18" charset="0"/>
              </a:rPr>
              <a:t>Once you have launched your instance, it may take some time for initializing before you can use it.</a:t>
            </a:r>
          </a:p>
          <a:p>
            <a:r>
              <a:rPr lang="en-US" sz="1600" b="1" dirty="0">
                <a:latin typeface="Times New Roman" pitchFamily="18" charset="0"/>
                <a:cs typeface="Times New Roman" pitchFamily="18" charset="0"/>
              </a:rPr>
              <a:t>Public DNS </a:t>
            </a:r>
            <a:r>
              <a:rPr lang="en-US" sz="1600" dirty="0">
                <a:latin typeface="Times New Roman" pitchFamily="18" charset="0"/>
                <a:cs typeface="Times New Roman" pitchFamily="18" charset="0"/>
              </a:rPr>
              <a:t>is important, as you need it along with your key pair to login into your instance.</a:t>
            </a:r>
          </a:p>
        </p:txBody>
      </p:sp>
      <p:pic>
        <p:nvPicPr>
          <p:cNvPr id="5" name="Picture 4" descr="23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228600" y="2362200"/>
            <a:ext cx="8763000" cy="4050363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5105400" y="5791200"/>
            <a:ext cx="2895600" cy="22860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/>
          <p:cNvSpPr/>
          <p:nvPr/>
        </p:nvSpPr>
        <p:spPr>
          <a:xfrm>
            <a:off x="6858000" y="2133600"/>
            <a:ext cx="1066800" cy="381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Rectangle 12"/>
          <p:cNvSpPr/>
          <p:nvPr/>
        </p:nvSpPr>
        <p:spPr>
          <a:xfrm>
            <a:off x="6781800" y="2133600"/>
            <a:ext cx="1066800" cy="381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000" y="0"/>
            <a:ext cx="8229600" cy="1143000"/>
          </a:xfrm>
        </p:spPr>
        <p:txBody>
          <a:bodyPr>
            <a:normAutofit/>
          </a:bodyPr>
          <a:lstStyle/>
          <a:p>
            <a:r>
              <a:rPr lang="en-US" sz="3200" dirty="0"/>
              <a:t>AWS Educate Landing Page</a:t>
            </a:r>
          </a:p>
        </p:txBody>
      </p:sp>
      <p:pic>
        <p:nvPicPr>
          <p:cNvPr id="4" name="Content Placeholder 3" descr="1.png"/>
          <p:cNvPicPr>
            <a:picLocks noGrp="1" noChangeAspect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609600" y="1524000"/>
            <a:ext cx="7604478" cy="5029200"/>
          </a:xfrm>
          <a:ln>
            <a:noFill/>
          </a:ln>
        </p:spPr>
      </p:pic>
      <p:cxnSp>
        <p:nvCxnSpPr>
          <p:cNvPr id="6" name="Straight Arrow Connector 5"/>
          <p:cNvCxnSpPr/>
          <p:nvPr/>
        </p:nvCxnSpPr>
        <p:spPr>
          <a:xfrm flipV="1">
            <a:off x="1371600" y="1295400"/>
            <a:ext cx="2362200" cy="45720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3733800" y="1066800"/>
            <a:ext cx="48311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https://aws.amazon.com/education/awseducate/</a:t>
            </a:r>
          </a:p>
        </p:txBody>
      </p:sp>
      <p:sp>
        <p:nvSpPr>
          <p:cNvPr id="15" name="Rectangle 14"/>
          <p:cNvSpPr/>
          <p:nvPr/>
        </p:nvSpPr>
        <p:spPr>
          <a:xfrm>
            <a:off x="6858000" y="2133600"/>
            <a:ext cx="1066800" cy="38100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FF0000"/>
              </a:solidFill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6D0A5F-01EA-4712-82E9-9C3E0042E4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Stopping EC2 Instance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518AE7-3962-431F-8C03-288D0C8D852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Always remember to stop your 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aws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instance after work.</a:t>
            </a:r>
          </a:p>
          <a:p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 start or stop EC2 instance go to: Actions 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 Instance State  Stop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</p:txBody>
      </p:sp>
      <p:pic>
        <p:nvPicPr>
          <p:cNvPr id="5" name="Picture 4" descr="A screenshot of a computer&#10;&#10;Description automatically generated">
            <a:extLst>
              <a:ext uri="{FF2B5EF4-FFF2-40B4-BE49-F238E27FC236}">
                <a16:creationId xmlns:a16="http://schemas.microsoft.com/office/drawing/2014/main" id="{30978675-4ECB-4881-BFF4-AF6B9A553A7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800" y="2378075"/>
            <a:ext cx="7467600" cy="4175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045196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SSH for connecting to EC2 instance (Ubuntu)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Resilient Distributed System</a:t>
            </a:r>
          </a:p>
          <a:p>
            <a:r>
              <a:rPr lang="en-US" dirty="0"/>
              <a:t>Fall 2019</a:t>
            </a: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530D37C4-BC03-4A35-8679-75A506150DE1}"/>
              </a:ext>
            </a:extLst>
          </p:cNvPr>
          <p:cNvSpPr/>
          <p:nvPr/>
        </p:nvSpPr>
        <p:spPr>
          <a:xfrm>
            <a:off x="3886200" y="1905000"/>
            <a:ext cx="4800600" cy="381000"/>
          </a:xfrm>
          <a:prstGeom prst="rect">
            <a:avLst/>
          </a:prstGeom>
          <a:solidFill>
            <a:schemeClr val="bg1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A86B606-9037-47D2-89C2-659DA84EB9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SSH to EC2 instance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1C7D40-9FB3-4ED1-9DA2-94248FD5D2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600200"/>
            <a:ext cx="8458200" cy="4525963"/>
          </a:xfrm>
        </p:spPr>
        <p:txBody>
          <a:bodyPr>
            <a:normAutofit/>
          </a:bodyPr>
          <a:lstStyle/>
          <a:p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Open a terminal on your Ubuntu Desktop/VM.</a:t>
            </a:r>
          </a:p>
          <a:p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Type: </a:t>
            </a:r>
            <a:r>
              <a:rPr lang="en-US" sz="16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ssh</a:t>
            </a:r>
            <a:r>
              <a:rPr 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–</a:t>
            </a:r>
            <a:r>
              <a:rPr lang="en-US" sz="16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aws-key.pem</a:t>
            </a:r>
            <a:r>
              <a:rPr 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ubuntu@ec2-18-236-163-10.us-west-2.compute.amazonaws.com</a:t>
            </a:r>
          </a:p>
          <a:p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This will get you access to the EC2 instance.</a:t>
            </a:r>
          </a:p>
        </p:txBody>
      </p:sp>
      <p:pic>
        <p:nvPicPr>
          <p:cNvPr id="5" name="Picture 4" descr="23.png">
            <a:extLst>
              <a:ext uri="{FF2B5EF4-FFF2-40B4-BE49-F238E27FC236}">
                <a16:creationId xmlns:a16="http://schemas.microsoft.com/office/drawing/2014/main" id="{F669EEE5-75D8-462F-95CE-91BAA07DF128}"/>
              </a:ext>
            </a:extLst>
          </p:cNvPr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228599" y="2743201"/>
            <a:ext cx="8581053" cy="3857268"/>
          </a:xfrm>
          <a:prstGeom prst="rect">
            <a:avLst/>
          </a:prstGeom>
        </p:spPr>
      </p:pic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468E1424-8560-4BE2-B4F4-01B4C13550ED}"/>
              </a:ext>
            </a:extLst>
          </p:cNvPr>
          <p:cNvCxnSpPr/>
          <p:nvPr/>
        </p:nvCxnSpPr>
        <p:spPr>
          <a:xfrm>
            <a:off x="5715000" y="2371400"/>
            <a:ext cx="685800" cy="364840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8766721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PUTTY for connecting to EC2 instance (Windows)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Resilient Distributed System</a:t>
            </a:r>
          </a:p>
          <a:p>
            <a:r>
              <a:rPr lang="en-US" dirty="0"/>
              <a:t>Fall 2019</a:t>
            </a:r>
          </a:p>
        </p:txBody>
      </p:sp>
    </p:spTree>
    <p:extLst>
      <p:ext uri="{BB962C8B-B14F-4D97-AF65-F5344CB8AC3E}">
        <p14:creationId xmlns:p14="http://schemas.microsoft.com/office/powerpoint/2010/main" val="359523956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143000"/>
          </a:xfrm>
        </p:spPr>
        <p:txBody>
          <a:bodyPr>
            <a:normAutofit/>
          </a:bodyPr>
          <a:lstStyle/>
          <a:p>
            <a:r>
              <a:rPr lang="en-US" sz="2800" dirty="0"/>
              <a:t>Download PUTTY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95400"/>
            <a:ext cx="8229600" cy="4830763"/>
          </a:xfrm>
        </p:spPr>
        <p:txBody>
          <a:bodyPr>
            <a:normAutofit/>
          </a:bodyPr>
          <a:lstStyle/>
          <a:p>
            <a:r>
              <a:rPr lang="en-US" sz="1600" dirty="0">
                <a:latin typeface="Times New Roman" pitchFamily="18" charset="0"/>
                <a:cs typeface="Times New Roman" pitchFamily="18" charset="0"/>
              </a:rPr>
              <a:t>Putty is used to connect to your EC2 instance.</a:t>
            </a:r>
          </a:p>
          <a:p>
            <a:r>
              <a:rPr lang="en-US" sz="1600" dirty="0">
                <a:latin typeface="Times New Roman" pitchFamily="18" charset="0"/>
                <a:cs typeface="Times New Roman" pitchFamily="18" charset="0"/>
              </a:rPr>
              <a:t>Download it from </a:t>
            </a:r>
            <a:r>
              <a:rPr lang="en-US" sz="1600" dirty="0">
                <a:latin typeface="Times New Roman" pitchFamily="18" charset="0"/>
                <a:cs typeface="Times New Roman" pitchFamily="18" charset="0"/>
                <a:hlinkClick r:id="rId2"/>
              </a:rPr>
              <a:t>https://www.putty.org/</a:t>
            </a:r>
            <a:endParaRPr lang="en-US" sz="1600" dirty="0">
              <a:latin typeface="Times New Roman" pitchFamily="18" charset="0"/>
              <a:cs typeface="Times New Roman" pitchFamily="18" charset="0"/>
            </a:endParaRPr>
          </a:p>
          <a:p>
            <a:endParaRPr lang="en-US" sz="1600" dirty="0"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4" name="Picture 3" descr="24.pn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152400" y="2362200"/>
            <a:ext cx="8686800" cy="2743200"/>
          </a:xfrm>
          <a:prstGeom prst="rect">
            <a:avLst/>
          </a:prstGeom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143000"/>
          </a:xfrm>
        </p:spPr>
        <p:txBody>
          <a:bodyPr>
            <a:normAutofit/>
          </a:bodyPr>
          <a:lstStyle/>
          <a:p>
            <a:r>
              <a:rPr lang="en-US" sz="2800" dirty="0"/>
              <a:t>Download PuTTY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95400"/>
            <a:ext cx="8229600" cy="4830763"/>
          </a:xfrm>
        </p:spPr>
        <p:txBody>
          <a:bodyPr>
            <a:normAutofit/>
          </a:bodyPr>
          <a:lstStyle/>
          <a:p>
            <a:r>
              <a:rPr lang="en-US" sz="1600" dirty="0">
                <a:latin typeface="Times New Roman" pitchFamily="18" charset="0"/>
                <a:cs typeface="Times New Roman" pitchFamily="18" charset="0"/>
              </a:rPr>
              <a:t>PuTTY is used to connect to your EC2 instance.</a:t>
            </a:r>
          </a:p>
          <a:p>
            <a:r>
              <a:rPr lang="en-US" sz="1600" dirty="0">
                <a:latin typeface="Times New Roman" pitchFamily="18" charset="0"/>
                <a:cs typeface="Times New Roman" pitchFamily="18" charset="0"/>
              </a:rPr>
              <a:t>Download it from </a:t>
            </a:r>
            <a:r>
              <a:rPr lang="en-US" sz="1600" dirty="0">
                <a:latin typeface="Times New Roman" pitchFamily="18" charset="0"/>
                <a:cs typeface="Times New Roman" pitchFamily="18" charset="0"/>
                <a:hlinkClick r:id="rId2"/>
              </a:rPr>
              <a:t>https://www.putty.org/</a:t>
            </a:r>
            <a:endParaRPr lang="en-US" sz="1600" dirty="0">
              <a:latin typeface="Times New Roman" pitchFamily="18" charset="0"/>
              <a:cs typeface="Times New Roman" pitchFamily="18" charset="0"/>
            </a:endParaRPr>
          </a:p>
          <a:p>
            <a:endParaRPr lang="en-US" sz="1600" dirty="0"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4" name="Picture 3" descr="24.pn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152400" y="2362200"/>
            <a:ext cx="8686800" cy="2743200"/>
          </a:xfrm>
          <a:prstGeom prst="rect">
            <a:avLst/>
          </a:prstGeom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914400"/>
          </a:xfrm>
        </p:spPr>
        <p:txBody>
          <a:bodyPr>
            <a:normAutofit/>
          </a:bodyPr>
          <a:lstStyle/>
          <a:p>
            <a:r>
              <a:rPr lang="en-US" sz="2800" dirty="0"/>
              <a:t>PuTTY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43000"/>
            <a:ext cx="8229600" cy="4983163"/>
          </a:xfrm>
        </p:spPr>
        <p:txBody>
          <a:bodyPr>
            <a:normAutofit/>
          </a:bodyPr>
          <a:lstStyle/>
          <a:p>
            <a:r>
              <a:rPr lang="en-US" sz="1600" dirty="0">
                <a:latin typeface="Times New Roman" pitchFamily="18" charset="0"/>
                <a:cs typeface="Times New Roman" pitchFamily="18" charset="0"/>
              </a:rPr>
              <a:t>Once you have downloaded PuTTY successfully, it looks like this.</a:t>
            </a:r>
          </a:p>
        </p:txBody>
      </p:sp>
      <p:pic>
        <p:nvPicPr>
          <p:cNvPr id="4" name="Picture 3" descr="25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1676400" y="1676400"/>
            <a:ext cx="5638800" cy="4648200"/>
          </a:xfrm>
          <a:prstGeom prst="rect">
            <a:avLst/>
          </a:prstGeom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914400"/>
          </a:xfrm>
        </p:spPr>
        <p:txBody>
          <a:bodyPr>
            <a:normAutofit/>
          </a:bodyPr>
          <a:lstStyle/>
          <a:p>
            <a:r>
              <a:rPr lang="en-US" sz="2800" dirty="0"/>
              <a:t>Download Puttygen for private key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43000"/>
            <a:ext cx="8229600" cy="4983163"/>
          </a:xfrm>
        </p:spPr>
        <p:txBody>
          <a:bodyPr>
            <a:normAutofit/>
          </a:bodyPr>
          <a:lstStyle/>
          <a:p>
            <a:r>
              <a:rPr lang="en-US" sz="1600" dirty="0">
                <a:latin typeface="Times New Roman" pitchFamily="18" charset="0"/>
                <a:cs typeface="Times New Roman" pitchFamily="18" charset="0"/>
              </a:rPr>
              <a:t>The key which was generated by aws (RDS2018.pem) will not be recognized by putty.</a:t>
            </a:r>
          </a:p>
          <a:p>
            <a:r>
              <a:rPr lang="en-US" sz="1600" dirty="0">
                <a:latin typeface="Times New Roman" pitchFamily="18" charset="0"/>
                <a:cs typeface="Times New Roman" pitchFamily="18" charset="0"/>
              </a:rPr>
              <a:t>You need to convert this into a private key for logging into the instance.</a:t>
            </a:r>
          </a:p>
          <a:p>
            <a:r>
              <a:rPr lang="en-US" sz="1600" dirty="0">
                <a:latin typeface="Times New Roman" pitchFamily="18" charset="0"/>
                <a:cs typeface="Times New Roman" pitchFamily="18" charset="0"/>
              </a:rPr>
              <a:t>For converting the default public key to a private key, you need to use a tool called </a:t>
            </a:r>
            <a:r>
              <a:rPr lang="en-US" sz="1600" b="1" dirty="0">
                <a:latin typeface="Times New Roman" pitchFamily="18" charset="0"/>
                <a:cs typeface="Times New Roman" pitchFamily="18" charset="0"/>
              </a:rPr>
              <a:t>puttygen</a:t>
            </a:r>
            <a:r>
              <a:rPr lang="en-US" sz="1600" dirty="0">
                <a:latin typeface="Times New Roman" pitchFamily="18" charset="0"/>
                <a:cs typeface="Times New Roman" pitchFamily="18" charset="0"/>
              </a:rPr>
              <a:t>.</a:t>
            </a:r>
          </a:p>
          <a:p>
            <a:r>
              <a:rPr lang="en-US" sz="1600" dirty="0">
                <a:latin typeface="Times New Roman" pitchFamily="18" charset="0"/>
                <a:cs typeface="Times New Roman" pitchFamily="18" charset="0"/>
              </a:rPr>
              <a:t>Download from </a:t>
            </a:r>
            <a:r>
              <a:rPr lang="en-US" sz="1600" dirty="0">
                <a:latin typeface="Times New Roman" pitchFamily="18" charset="0"/>
                <a:cs typeface="Times New Roman" pitchFamily="18" charset="0"/>
                <a:hlinkClick r:id="rId2"/>
              </a:rPr>
              <a:t>https://www.chiark.greenend.org.uk/~sgtatham/putty/latest.html</a:t>
            </a:r>
            <a:endParaRPr lang="en-US" sz="1600" dirty="0">
              <a:latin typeface="Times New Roman" pitchFamily="18" charset="0"/>
              <a:cs typeface="Times New Roman" pitchFamily="18" charset="0"/>
            </a:endParaRPr>
          </a:p>
          <a:p>
            <a:endParaRPr lang="en-US" sz="1600" dirty="0">
              <a:latin typeface="Times New Roman" pitchFamily="18" charset="0"/>
              <a:cs typeface="Times New Roman" pitchFamily="18" charset="0"/>
            </a:endParaRPr>
          </a:p>
          <a:p>
            <a:endParaRPr lang="en-US" sz="1600" dirty="0"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5" name="Picture 4" descr="28.PN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228600" y="2819400"/>
            <a:ext cx="8610600" cy="373380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533400" y="5029200"/>
            <a:ext cx="3581400" cy="68580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914400"/>
          </a:xfrm>
        </p:spPr>
        <p:txBody>
          <a:bodyPr>
            <a:normAutofit/>
          </a:bodyPr>
          <a:lstStyle/>
          <a:p>
            <a:r>
              <a:rPr lang="en-US" sz="2800" dirty="0"/>
              <a:t>Generating Private key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43000"/>
            <a:ext cx="8229600" cy="4983163"/>
          </a:xfrm>
        </p:spPr>
        <p:txBody>
          <a:bodyPr>
            <a:normAutofit/>
          </a:bodyPr>
          <a:lstStyle/>
          <a:p>
            <a:r>
              <a:rPr lang="en-US" sz="1600" dirty="0">
                <a:latin typeface="Times New Roman" pitchFamily="18" charset="0"/>
                <a:cs typeface="Times New Roman" pitchFamily="18" charset="0"/>
              </a:rPr>
              <a:t>After downloading Puttygen, we can convert the default key to a private key.</a:t>
            </a:r>
          </a:p>
          <a:p>
            <a:r>
              <a:rPr lang="en-US" sz="1600" dirty="0">
                <a:latin typeface="Times New Roman" pitchFamily="18" charset="0"/>
                <a:cs typeface="Times New Roman" pitchFamily="18" charset="0"/>
              </a:rPr>
              <a:t>The default key has extension .pem and we will convert it into .ppk</a:t>
            </a:r>
          </a:p>
          <a:p>
            <a:r>
              <a:rPr lang="en-US" sz="1600" dirty="0">
                <a:latin typeface="Times New Roman" pitchFamily="18" charset="0"/>
                <a:cs typeface="Times New Roman" pitchFamily="18" charset="0"/>
              </a:rPr>
              <a:t>Open Puttygen, it looks like the image shown below.</a:t>
            </a:r>
          </a:p>
          <a:p>
            <a:endParaRPr lang="en-US" sz="1600" dirty="0">
              <a:latin typeface="Times New Roman" pitchFamily="18" charset="0"/>
              <a:cs typeface="Times New Roman" pitchFamily="18" charset="0"/>
            </a:endParaRPr>
          </a:p>
          <a:p>
            <a:endParaRPr lang="en-US" sz="1600" dirty="0"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7" name="Picture 6" descr="29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1981200" y="2209800"/>
            <a:ext cx="5410200" cy="4419600"/>
          </a:xfrm>
          <a:prstGeom prst="rect">
            <a:avLst/>
          </a:prstGeom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914400"/>
          </a:xfrm>
        </p:spPr>
        <p:txBody>
          <a:bodyPr>
            <a:normAutofit/>
          </a:bodyPr>
          <a:lstStyle/>
          <a:p>
            <a:r>
              <a:rPr lang="en-US" sz="2800" dirty="0"/>
              <a:t>Generating Private key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762000"/>
            <a:ext cx="8229600" cy="5364163"/>
          </a:xfrm>
        </p:spPr>
        <p:txBody>
          <a:bodyPr>
            <a:normAutofit/>
          </a:bodyPr>
          <a:lstStyle/>
          <a:p>
            <a:r>
              <a:rPr lang="en-US" sz="1600" dirty="0">
                <a:latin typeface="Times New Roman" pitchFamily="18" charset="0"/>
                <a:cs typeface="Times New Roman" pitchFamily="18" charset="0"/>
              </a:rPr>
              <a:t>Here “</a:t>
            </a:r>
            <a:r>
              <a:rPr lang="en-US" sz="1600" b="1" dirty="0">
                <a:latin typeface="Times New Roman" pitchFamily="18" charset="0"/>
                <a:cs typeface="Times New Roman" pitchFamily="18" charset="0"/>
              </a:rPr>
              <a:t>Load</a:t>
            </a:r>
            <a:r>
              <a:rPr lang="en-US" sz="1600" dirty="0">
                <a:latin typeface="Times New Roman" pitchFamily="18" charset="0"/>
                <a:cs typeface="Times New Roman" pitchFamily="18" charset="0"/>
              </a:rPr>
              <a:t>” the .pem file (RDS2018.pem)</a:t>
            </a:r>
          </a:p>
          <a:p>
            <a:r>
              <a:rPr lang="en-US" sz="1600" dirty="0">
                <a:latin typeface="Times New Roman" pitchFamily="18" charset="0"/>
                <a:cs typeface="Times New Roman" pitchFamily="18" charset="0"/>
              </a:rPr>
              <a:t>Then select “</a:t>
            </a:r>
            <a:r>
              <a:rPr lang="en-US" sz="1600" b="1" dirty="0">
                <a:latin typeface="Times New Roman" pitchFamily="18" charset="0"/>
                <a:cs typeface="Times New Roman" pitchFamily="18" charset="0"/>
              </a:rPr>
              <a:t>Save private key</a:t>
            </a:r>
            <a:r>
              <a:rPr lang="en-US" sz="1600" dirty="0">
                <a:latin typeface="Times New Roman" pitchFamily="18" charset="0"/>
                <a:cs typeface="Times New Roman" pitchFamily="18" charset="0"/>
              </a:rPr>
              <a:t>”, this will pop up a warning as you do not have a key phrase set up. </a:t>
            </a:r>
          </a:p>
          <a:p>
            <a:r>
              <a:rPr lang="en-US" sz="1600" dirty="0">
                <a:latin typeface="Times New Roman" pitchFamily="18" charset="0"/>
                <a:cs typeface="Times New Roman" pitchFamily="18" charset="0"/>
              </a:rPr>
              <a:t>I am not setting it up, you can set it up if you want. It is another wrapper of security.</a:t>
            </a:r>
          </a:p>
          <a:p>
            <a:r>
              <a:rPr lang="en-US" sz="1600" dirty="0">
                <a:latin typeface="Times New Roman" pitchFamily="18" charset="0"/>
                <a:cs typeface="Times New Roman" pitchFamily="18" charset="0"/>
              </a:rPr>
              <a:t>So you can save the .pem (RDS2018.pem) file. This file will be used for connecting to the EC2 instance.</a:t>
            </a:r>
          </a:p>
          <a:p>
            <a:endParaRPr lang="en-US" sz="1600" dirty="0"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7" name="Picture 6" descr="29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2209800" y="2362200"/>
            <a:ext cx="5410200" cy="42672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000" y="0"/>
            <a:ext cx="8229600" cy="762000"/>
          </a:xfrm>
        </p:spPr>
        <p:txBody>
          <a:bodyPr>
            <a:normAutofit/>
          </a:bodyPr>
          <a:lstStyle/>
          <a:p>
            <a:r>
              <a:rPr lang="en-US" sz="2800" dirty="0"/>
              <a:t>Sign into AWS Educate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762000"/>
            <a:ext cx="8229600" cy="5867399"/>
          </a:xfrm>
        </p:spPr>
        <p:txBody>
          <a:bodyPr>
            <a:normAutofit/>
          </a:bodyPr>
          <a:lstStyle/>
          <a:p>
            <a:r>
              <a:rPr lang="en-US" sz="1600" dirty="0">
                <a:latin typeface="Times New Roman" pitchFamily="18" charset="0"/>
                <a:cs typeface="Times New Roman" pitchFamily="18" charset="0"/>
              </a:rPr>
              <a:t>After you have clicked on “</a:t>
            </a:r>
            <a:r>
              <a:rPr lang="en-US" sz="1600" b="1" dirty="0">
                <a:latin typeface="Times New Roman" pitchFamily="18" charset="0"/>
                <a:cs typeface="Times New Roman" pitchFamily="18" charset="0"/>
              </a:rPr>
              <a:t>Sign into AWS Educate</a:t>
            </a:r>
            <a:r>
              <a:rPr lang="en-US" sz="1600" dirty="0">
                <a:latin typeface="Times New Roman" pitchFamily="18" charset="0"/>
                <a:cs typeface="Times New Roman" pitchFamily="18" charset="0"/>
              </a:rPr>
              <a:t>”. It will land you into the page shown below. </a:t>
            </a:r>
          </a:p>
          <a:p>
            <a:r>
              <a:rPr lang="en-US" sz="1600" dirty="0">
                <a:latin typeface="Times New Roman" pitchFamily="18" charset="0"/>
                <a:cs typeface="Times New Roman" pitchFamily="18" charset="0"/>
              </a:rPr>
              <a:t>Here use your login details and click on “</a:t>
            </a:r>
            <a:r>
              <a:rPr lang="en-US" sz="1600" b="1" dirty="0">
                <a:latin typeface="Times New Roman" pitchFamily="18" charset="0"/>
                <a:cs typeface="Times New Roman" pitchFamily="18" charset="0"/>
              </a:rPr>
              <a:t>sign in</a:t>
            </a:r>
            <a:r>
              <a:rPr lang="en-US" sz="1600" dirty="0">
                <a:latin typeface="Times New Roman" pitchFamily="18" charset="0"/>
                <a:cs typeface="Times New Roman" pitchFamily="18" charset="0"/>
              </a:rPr>
              <a:t>”</a:t>
            </a:r>
          </a:p>
        </p:txBody>
      </p:sp>
      <p:pic>
        <p:nvPicPr>
          <p:cNvPr id="5" name="Picture 4" descr="2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533400" y="1676400"/>
            <a:ext cx="8077200" cy="4800600"/>
          </a:xfrm>
          <a:prstGeom prst="rect">
            <a:avLst/>
          </a:prstGeom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914400"/>
          </a:xfrm>
        </p:spPr>
        <p:txBody>
          <a:bodyPr>
            <a:normAutofit/>
          </a:bodyPr>
          <a:lstStyle/>
          <a:p>
            <a:r>
              <a:rPr lang="en-US" sz="2800" dirty="0"/>
              <a:t>Logging into Instance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43000"/>
            <a:ext cx="8229600" cy="4983163"/>
          </a:xfrm>
        </p:spPr>
        <p:txBody>
          <a:bodyPr>
            <a:normAutofit/>
          </a:bodyPr>
          <a:lstStyle/>
          <a:p>
            <a:r>
              <a:rPr lang="en-US" sz="1600" dirty="0">
                <a:latin typeface="Times New Roman" pitchFamily="18" charset="0"/>
                <a:cs typeface="Times New Roman" pitchFamily="18" charset="0"/>
              </a:rPr>
              <a:t>In the Host Name block copy the Instance’s Public DNS.</a:t>
            </a:r>
          </a:p>
          <a:p>
            <a:r>
              <a:rPr lang="en-US" sz="1600" dirty="0">
                <a:latin typeface="Times New Roman" pitchFamily="18" charset="0"/>
                <a:cs typeface="Times New Roman" pitchFamily="18" charset="0"/>
              </a:rPr>
              <a:t>Leave the Port number as it is.</a:t>
            </a:r>
          </a:p>
          <a:p>
            <a:r>
              <a:rPr lang="en-US" sz="1600" dirty="0">
                <a:latin typeface="Times New Roman" pitchFamily="18" charset="0"/>
                <a:cs typeface="Times New Roman" pitchFamily="18" charset="0"/>
              </a:rPr>
              <a:t>After entering the IP, now select data at the bottom left. </a:t>
            </a:r>
          </a:p>
        </p:txBody>
      </p:sp>
      <p:pic>
        <p:nvPicPr>
          <p:cNvPr id="5" name="Picture 4" descr="26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2514600" y="2133600"/>
            <a:ext cx="4770520" cy="4343763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4191000" y="2971800"/>
            <a:ext cx="2971800" cy="45720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2895600" y="4495800"/>
            <a:ext cx="381000" cy="22860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914400"/>
          </a:xfrm>
        </p:spPr>
        <p:txBody>
          <a:bodyPr>
            <a:normAutofit/>
          </a:bodyPr>
          <a:lstStyle/>
          <a:p>
            <a:r>
              <a:rPr lang="en-US" sz="2800" dirty="0"/>
              <a:t>Logging into Instance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43000"/>
            <a:ext cx="8229600" cy="4983163"/>
          </a:xfrm>
        </p:spPr>
        <p:txBody>
          <a:bodyPr>
            <a:normAutofit/>
          </a:bodyPr>
          <a:lstStyle/>
          <a:p>
            <a:r>
              <a:rPr lang="en-US" sz="1600" dirty="0">
                <a:latin typeface="Times New Roman" pitchFamily="18" charset="0"/>
                <a:cs typeface="Times New Roman" pitchFamily="18" charset="0"/>
              </a:rPr>
              <a:t>After entering the host name, you will have to enter the user name.</a:t>
            </a:r>
          </a:p>
          <a:p>
            <a:r>
              <a:rPr lang="en-US" sz="1600" dirty="0">
                <a:latin typeface="Times New Roman" pitchFamily="18" charset="0"/>
                <a:cs typeface="Times New Roman" pitchFamily="18" charset="0"/>
              </a:rPr>
              <a:t>By default ubuntu instance has a username of “</a:t>
            </a:r>
            <a:r>
              <a:rPr lang="en-US" sz="1600" b="1" dirty="0">
                <a:latin typeface="Times New Roman" pitchFamily="18" charset="0"/>
                <a:cs typeface="Times New Roman" pitchFamily="18" charset="0"/>
              </a:rPr>
              <a:t>ubuntu</a:t>
            </a:r>
            <a:r>
              <a:rPr lang="en-US" sz="1600" dirty="0">
                <a:latin typeface="Times New Roman" pitchFamily="18" charset="0"/>
                <a:cs typeface="Times New Roman" pitchFamily="18" charset="0"/>
              </a:rPr>
              <a:t>”.</a:t>
            </a:r>
          </a:p>
          <a:p>
            <a:r>
              <a:rPr lang="en-US" sz="1600" dirty="0">
                <a:latin typeface="Times New Roman" pitchFamily="18" charset="0"/>
                <a:cs typeface="Times New Roman" pitchFamily="18" charset="0"/>
              </a:rPr>
              <a:t>Enter this in the user name block.</a:t>
            </a:r>
          </a:p>
        </p:txBody>
      </p:sp>
      <p:pic>
        <p:nvPicPr>
          <p:cNvPr id="9" name="Picture 8" descr="27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2667000" y="2209800"/>
            <a:ext cx="4800600" cy="4343400"/>
          </a:xfrm>
          <a:prstGeom prst="rect">
            <a:avLst/>
          </a:prstGeom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838200"/>
          </a:xfrm>
        </p:spPr>
        <p:txBody>
          <a:bodyPr>
            <a:normAutofit/>
          </a:bodyPr>
          <a:lstStyle/>
          <a:p>
            <a:r>
              <a:rPr lang="en-US" sz="2800" dirty="0"/>
              <a:t>Getting back to Putty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838200"/>
            <a:ext cx="8229600" cy="5715000"/>
          </a:xfrm>
        </p:spPr>
        <p:txBody>
          <a:bodyPr>
            <a:normAutofit/>
          </a:bodyPr>
          <a:lstStyle/>
          <a:p>
            <a:r>
              <a:rPr lang="en-US" sz="1600" dirty="0">
                <a:latin typeface="Times New Roman" pitchFamily="18" charset="0"/>
                <a:cs typeface="Times New Roman" pitchFamily="18" charset="0"/>
              </a:rPr>
              <a:t>The .ppk key generated from puttygen will be used for connecting to your instance.</a:t>
            </a:r>
          </a:p>
          <a:p>
            <a:r>
              <a:rPr lang="en-US" sz="1600" dirty="0">
                <a:latin typeface="Times New Roman" pitchFamily="18" charset="0"/>
                <a:cs typeface="Times New Roman" pitchFamily="18" charset="0"/>
              </a:rPr>
              <a:t>Now expand on </a:t>
            </a:r>
            <a:r>
              <a:rPr lang="en-US" sz="1600" b="1" dirty="0">
                <a:latin typeface="Times New Roman" pitchFamily="18" charset="0"/>
                <a:cs typeface="Times New Roman" pitchFamily="18" charset="0"/>
              </a:rPr>
              <a:t>SSH (click on +), </a:t>
            </a:r>
            <a:r>
              <a:rPr lang="en-US" sz="1600" dirty="0">
                <a:latin typeface="Times New Roman" pitchFamily="18" charset="0"/>
                <a:cs typeface="Times New Roman" pitchFamily="18" charset="0"/>
              </a:rPr>
              <a:t>which is on the bottom left.</a:t>
            </a:r>
          </a:p>
          <a:p>
            <a:r>
              <a:rPr lang="en-US" sz="1600" dirty="0">
                <a:latin typeface="Times New Roman" pitchFamily="18" charset="0"/>
                <a:cs typeface="Times New Roman" pitchFamily="18" charset="0"/>
              </a:rPr>
              <a:t>From there select “</a:t>
            </a:r>
            <a:r>
              <a:rPr lang="en-US" sz="1600" b="1" dirty="0">
                <a:latin typeface="Times New Roman" pitchFamily="18" charset="0"/>
                <a:cs typeface="Times New Roman" pitchFamily="18" charset="0"/>
              </a:rPr>
              <a:t>Auth</a:t>
            </a:r>
            <a:r>
              <a:rPr lang="en-US" sz="1600" dirty="0">
                <a:latin typeface="Times New Roman" pitchFamily="18" charset="0"/>
                <a:cs typeface="Times New Roman" pitchFamily="18" charset="0"/>
              </a:rPr>
              <a:t>”, here you need to add your .ppk file. Browse it. </a:t>
            </a:r>
          </a:p>
          <a:p>
            <a:r>
              <a:rPr lang="en-US" sz="1600" dirty="0">
                <a:latin typeface="Times New Roman" pitchFamily="18" charset="0"/>
                <a:cs typeface="Times New Roman" pitchFamily="18" charset="0"/>
              </a:rPr>
              <a:t>After adding the private key, click on “</a:t>
            </a:r>
            <a:r>
              <a:rPr lang="en-US" sz="1600" b="1" dirty="0">
                <a:latin typeface="Times New Roman" pitchFamily="18" charset="0"/>
                <a:cs typeface="Times New Roman" pitchFamily="18" charset="0"/>
              </a:rPr>
              <a:t>open</a:t>
            </a:r>
            <a:r>
              <a:rPr lang="en-US" sz="1600" dirty="0">
                <a:latin typeface="Times New Roman" pitchFamily="18" charset="0"/>
                <a:cs typeface="Times New Roman" pitchFamily="18" charset="0"/>
              </a:rPr>
              <a:t>”</a:t>
            </a:r>
          </a:p>
        </p:txBody>
      </p:sp>
      <p:pic>
        <p:nvPicPr>
          <p:cNvPr id="4" name="Picture 3" descr="30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2057400" y="2057400"/>
            <a:ext cx="5562600" cy="4419600"/>
          </a:xfrm>
          <a:prstGeom prst="rect">
            <a:avLst/>
          </a:prstGeom>
        </p:spPr>
      </p:pic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914400"/>
          </a:xfrm>
        </p:spPr>
        <p:txBody>
          <a:bodyPr/>
          <a:lstStyle/>
          <a:p>
            <a:r>
              <a:rPr lang="en-US" sz="2800" dirty="0"/>
              <a:t>Your EC2 instance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838200"/>
            <a:ext cx="8229600" cy="5638800"/>
          </a:xfrm>
        </p:spPr>
        <p:txBody>
          <a:bodyPr>
            <a:normAutofit/>
          </a:bodyPr>
          <a:lstStyle/>
          <a:p>
            <a:r>
              <a:rPr lang="en-US" sz="1600" dirty="0">
                <a:latin typeface="Times New Roman" pitchFamily="18" charset="0"/>
                <a:cs typeface="Times New Roman" pitchFamily="18" charset="0"/>
              </a:rPr>
              <a:t>If you have followed these slides correctly, then you will land into your EC2 instance as shown below.</a:t>
            </a:r>
          </a:p>
          <a:p>
            <a:r>
              <a:rPr lang="en-US" sz="1600" dirty="0">
                <a:latin typeface="Times New Roman" pitchFamily="18" charset="0"/>
                <a:cs typeface="Times New Roman" pitchFamily="18" charset="0"/>
              </a:rPr>
              <a:t>Now you just use it as any ubuntu image to do your assignments.</a:t>
            </a:r>
          </a:p>
          <a:p>
            <a:endParaRPr lang="en-US" sz="1600" dirty="0">
              <a:latin typeface="Times New Roman" pitchFamily="18" charset="0"/>
              <a:cs typeface="Times New Roman" pitchFamily="18" charset="0"/>
            </a:endParaRPr>
          </a:p>
          <a:p>
            <a:endParaRPr lang="en-US" sz="1600" dirty="0"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4" name="Picture 3" descr="31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1295400" y="2209800"/>
            <a:ext cx="6934200" cy="4389474"/>
          </a:xfrm>
          <a:prstGeom prst="rect">
            <a:avLst/>
          </a:prstGeom>
        </p:spPr>
      </p:pic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References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sz="1600" dirty="0">
                <a:latin typeface="Times New Roman" pitchFamily="18" charset="0"/>
                <a:cs typeface="Times New Roman" pitchFamily="18" charset="0"/>
              </a:rPr>
              <a:t>Getting started tutorial from Amazon</a:t>
            </a:r>
          </a:p>
          <a:p>
            <a:pPr lvl="1"/>
            <a:r>
              <a:rPr lang="en-US" sz="1600" dirty="0">
                <a:latin typeface="Times New Roman" pitchFamily="18" charset="0"/>
                <a:cs typeface="Times New Roman" pitchFamily="18" charset="0"/>
                <a:hlinkClick r:id="rId2"/>
              </a:rPr>
              <a:t>https://docs.aws.amazon.com/AWSEC2/latest/UserGuide/EC2_GetStarted.html</a:t>
            </a:r>
            <a:endParaRPr lang="en-US" sz="1600" dirty="0">
              <a:latin typeface="Times New Roman" pitchFamily="18" charset="0"/>
              <a:cs typeface="Times New Roman" pitchFamily="18" charset="0"/>
            </a:endParaRPr>
          </a:p>
          <a:p>
            <a:endParaRPr lang="en-US" sz="2000" dirty="0">
              <a:latin typeface="Times New Roman" pitchFamily="18" charset="0"/>
              <a:cs typeface="Times New Roman" pitchFamily="18" charset="0"/>
            </a:endParaRPr>
          </a:p>
          <a:p>
            <a:r>
              <a:rPr lang="en-US" sz="2000" dirty="0">
                <a:latin typeface="Times New Roman" pitchFamily="18" charset="0"/>
                <a:cs typeface="Times New Roman" pitchFamily="18" charset="0"/>
              </a:rPr>
              <a:t>Connecting to EC2 instance using SSH</a:t>
            </a:r>
          </a:p>
          <a:p>
            <a:pPr lvl="1"/>
            <a:r>
              <a:rPr lang="en-US" sz="1600" dirty="0">
                <a:hlinkClick r:id="rId3"/>
              </a:rPr>
              <a:t>https://medium.com/@GalarnykMichael/aws-ec2-part-2-ssh-into-ec2-instance-c7879d47b6b2</a:t>
            </a:r>
            <a:endParaRPr lang="en-US" sz="1600" dirty="0"/>
          </a:p>
          <a:p>
            <a:pPr lvl="1"/>
            <a:r>
              <a:rPr lang="en-US" sz="1600" dirty="0">
                <a:latin typeface="Times New Roman" pitchFamily="18" charset="0"/>
                <a:cs typeface="Times New Roman" pitchFamily="18" charset="0"/>
              </a:rPr>
              <a:t>Copying files between local machine and ec2 instance </a:t>
            </a:r>
            <a:r>
              <a:rPr lang="en-US" sz="1600" dirty="0">
                <a:hlinkClick r:id="rId4"/>
              </a:rPr>
              <a:t>https://forums.aws.amazon.com/thread.jspa?threadID=64703</a:t>
            </a:r>
            <a:endParaRPr lang="en-US" sz="1600" dirty="0">
              <a:latin typeface="Times New Roman" pitchFamily="18" charset="0"/>
              <a:cs typeface="Times New Roman" pitchFamily="18" charset="0"/>
            </a:endParaRPr>
          </a:p>
          <a:p>
            <a:endParaRPr lang="en-US" sz="1600" dirty="0">
              <a:latin typeface="Times New Roman" pitchFamily="18" charset="0"/>
              <a:cs typeface="Times New Roman" pitchFamily="18" charset="0"/>
            </a:endParaRPr>
          </a:p>
          <a:p>
            <a:r>
              <a:rPr lang="en-US" sz="1600" dirty="0">
                <a:latin typeface="Times New Roman" pitchFamily="18" charset="0"/>
                <a:cs typeface="Times New Roman" pitchFamily="18" charset="0"/>
              </a:rPr>
              <a:t>Connecting to EC2 instance through PUTTY</a:t>
            </a:r>
          </a:p>
          <a:p>
            <a:pPr lvl="1"/>
            <a:r>
              <a:rPr lang="en-US" sz="1600" dirty="0">
                <a:latin typeface="Times New Roman" pitchFamily="18" charset="0"/>
                <a:cs typeface="Times New Roman" pitchFamily="18" charset="0"/>
                <a:hlinkClick r:id="rId5"/>
              </a:rPr>
              <a:t>https://docs.aws.amazon.com/AWSEC2/latest/UserGuide/putty.html?icmpid=docs_ec2_console</a:t>
            </a:r>
            <a:endParaRPr lang="en-US" sz="1600" dirty="0">
              <a:latin typeface="Times New Roman" pitchFamily="18" charset="0"/>
              <a:cs typeface="Times New Roman" pitchFamily="18" charset="0"/>
            </a:endParaRPr>
          </a:p>
          <a:p>
            <a:pPr lvl="1"/>
            <a:r>
              <a:rPr lang="en-US" sz="1600" dirty="0">
                <a:latin typeface="Times New Roman" pitchFamily="18" charset="0"/>
                <a:cs typeface="Times New Roman" pitchFamily="18" charset="0"/>
                <a:hlinkClick r:id="rId6"/>
              </a:rPr>
              <a:t>https://www.youtube.com/watch?v=bi7ow5NGC-U</a:t>
            </a:r>
            <a:endParaRPr lang="en-US" sz="1600" dirty="0">
              <a:latin typeface="Times New Roman" pitchFamily="18" charset="0"/>
              <a:cs typeface="Times New Roman" pitchFamily="18" charset="0"/>
            </a:endParaRPr>
          </a:p>
          <a:p>
            <a:endParaRPr lang="en-US" sz="2000" dirty="0">
              <a:latin typeface="Times New Roman" pitchFamily="18" charset="0"/>
              <a:cs typeface="Times New Roman" pitchFamily="18" charset="0"/>
            </a:endParaRPr>
          </a:p>
          <a:p>
            <a:r>
              <a:rPr lang="en-US" sz="1600" dirty="0">
                <a:latin typeface="Times New Roman" pitchFamily="18" charset="0"/>
                <a:cs typeface="Times New Roman" pitchFamily="18" charset="0"/>
              </a:rPr>
              <a:t>Copying files from your laptop to EC2 instance</a:t>
            </a:r>
          </a:p>
          <a:p>
            <a:pPr lvl="1"/>
            <a:r>
              <a:rPr lang="en-US" sz="1600" dirty="0">
                <a:latin typeface="Times New Roman" pitchFamily="18" charset="0"/>
                <a:cs typeface="Times New Roman" pitchFamily="18" charset="0"/>
              </a:rPr>
              <a:t>https://angus.readthedocs.io/en/2014/amazon/transfer-files-between-instance.html</a:t>
            </a:r>
          </a:p>
          <a:p>
            <a:endParaRPr lang="en-US" sz="2000" dirty="0">
              <a:latin typeface="Times New Roman" pitchFamily="18" charset="0"/>
              <a:cs typeface="Times New Roman" pitchFamily="18" charset="0"/>
            </a:endParaRPr>
          </a:p>
          <a:p>
            <a:endParaRPr lang="en-US" sz="1600" dirty="0">
              <a:latin typeface="Times New Roman" pitchFamily="18" charset="0"/>
              <a:cs typeface="Times New Roman" pitchFamily="18" charset="0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000" y="0"/>
            <a:ext cx="8229600" cy="762000"/>
          </a:xfrm>
        </p:spPr>
        <p:txBody>
          <a:bodyPr>
            <a:normAutofit/>
          </a:bodyPr>
          <a:lstStyle/>
          <a:p>
            <a:r>
              <a:rPr lang="en-US" sz="2800" dirty="0"/>
              <a:t>My classroom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762000"/>
            <a:ext cx="8229600" cy="5867399"/>
          </a:xfrm>
        </p:spPr>
        <p:txBody>
          <a:bodyPr>
            <a:normAutofit/>
          </a:bodyPr>
          <a:lstStyle/>
          <a:p>
            <a:r>
              <a:rPr lang="en-US" sz="1600" dirty="0">
                <a:latin typeface="Times New Roman" pitchFamily="18" charset="0"/>
                <a:cs typeface="Times New Roman" pitchFamily="18" charset="0"/>
              </a:rPr>
              <a:t>After signing in into aws educate, you will land into the page shown below.</a:t>
            </a:r>
          </a:p>
          <a:p>
            <a:r>
              <a:rPr lang="en-US" sz="1600" dirty="0">
                <a:latin typeface="Times New Roman" pitchFamily="18" charset="0"/>
                <a:cs typeface="Times New Roman" pitchFamily="18" charset="0"/>
              </a:rPr>
              <a:t>Here you need to click onto “</a:t>
            </a:r>
            <a:r>
              <a:rPr lang="en-US" sz="1600" b="1" dirty="0">
                <a:latin typeface="Times New Roman" pitchFamily="18" charset="0"/>
                <a:cs typeface="Times New Roman" pitchFamily="18" charset="0"/>
              </a:rPr>
              <a:t>My Classrooms</a:t>
            </a:r>
            <a:r>
              <a:rPr lang="en-US" sz="1600" dirty="0">
                <a:latin typeface="Times New Roman" pitchFamily="18" charset="0"/>
                <a:cs typeface="Times New Roman" pitchFamily="18" charset="0"/>
              </a:rPr>
              <a:t>”</a:t>
            </a:r>
          </a:p>
        </p:txBody>
      </p:sp>
      <p:pic>
        <p:nvPicPr>
          <p:cNvPr id="6" name="Picture 5" descr="3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609600" y="1524000"/>
            <a:ext cx="7848600" cy="5029200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4267200" y="2286000"/>
            <a:ext cx="685800" cy="22860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000" y="0"/>
            <a:ext cx="8229600" cy="762000"/>
          </a:xfrm>
        </p:spPr>
        <p:txBody>
          <a:bodyPr>
            <a:normAutofit/>
          </a:bodyPr>
          <a:lstStyle/>
          <a:p>
            <a:r>
              <a:rPr lang="en-US" sz="2800" dirty="0"/>
              <a:t>My classroom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762000"/>
            <a:ext cx="8229600" cy="5867399"/>
          </a:xfrm>
        </p:spPr>
        <p:txBody>
          <a:bodyPr>
            <a:normAutofit/>
          </a:bodyPr>
          <a:lstStyle/>
          <a:p>
            <a:r>
              <a:rPr lang="en-US" sz="1600" dirty="0">
                <a:latin typeface="Times New Roman" pitchFamily="18" charset="0"/>
                <a:cs typeface="Times New Roman" pitchFamily="18" charset="0"/>
              </a:rPr>
              <a:t>Once you click on “</a:t>
            </a:r>
            <a:r>
              <a:rPr lang="en-US" sz="1600" b="1" dirty="0">
                <a:latin typeface="Times New Roman" pitchFamily="18" charset="0"/>
                <a:cs typeface="Times New Roman" pitchFamily="18" charset="0"/>
              </a:rPr>
              <a:t>My Classrooms</a:t>
            </a:r>
            <a:r>
              <a:rPr lang="en-US" sz="1600" dirty="0">
                <a:latin typeface="Times New Roman" pitchFamily="18" charset="0"/>
                <a:cs typeface="Times New Roman" pitchFamily="18" charset="0"/>
              </a:rPr>
              <a:t>”, you will get into the page below.</a:t>
            </a:r>
          </a:p>
          <a:p>
            <a:r>
              <a:rPr lang="en-US" sz="1600" dirty="0">
                <a:latin typeface="Times New Roman" pitchFamily="18" charset="0"/>
                <a:cs typeface="Times New Roman" pitchFamily="18" charset="0"/>
              </a:rPr>
              <a:t>You must have got the request from the professor to join the classroom.</a:t>
            </a:r>
          </a:p>
          <a:p>
            <a:r>
              <a:rPr lang="en-US" sz="1600" dirty="0">
                <a:latin typeface="Times New Roman" pitchFamily="18" charset="0"/>
                <a:cs typeface="Times New Roman" pitchFamily="18" charset="0"/>
              </a:rPr>
              <a:t>You will be getting $50 credit with this account.</a:t>
            </a:r>
          </a:p>
        </p:txBody>
      </p:sp>
      <p:pic>
        <p:nvPicPr>
          <p:cNvPr id="5" name="Picture 4" descr="4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762000" y="1752600"/>
            <a:ext cx="7772400" cy="48006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000" y="0"/>
            <a:ext cx="8229600" cy="762000"/>
          </a:xfrm>
        </p:spPr>
        <p:txBody>
          <a:bodyPr>
            <a:normAutofit/>
          </a:bodyPr>
          <a:lstStyle/>
          <a:p>
            <a:r>
              <a:rPr lang="en-US" sz="2800" dirty="0"/>
              <a:t>Go to classroom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762000"/>
            <a:ext cx="8229600" cy="5867399"/>
          </a:xfrm>
        </p:spPr>
        <p:txBody>
          <a:bodyPr>
            <a:normAutofit/>
          </a:bodyPr>
          <a:lstStyle/>
          <a:p>
            <a:r>
              <a:rPr lang="en-US" sz="1600" dirty="0">
                <a:latin typeface="Times New Roman" pitchFamily="18" charset="0"/>
                <a:cs typeface="Times New Roman" pitchFamily="18" charset="0"/>
              </a:rPr>
              <a:t>Once you click on “</a:t>
            </a:r>
            <a:r>
              <a:rPr lang="en-US" sz="1600" b="1" dirty="0">
                <a:latin typeface="Times New Roman" pitchFamily="18" charset="0"/>
                <a:cs typeface="Times New Roman" pitchFamily="18" charset="0"/>
              </a:rPr>
              <a:t>Go to Classrooms</a:t>
            </a:r>
            <a:r>
              <a:rPr lang="en-US" sz="1600" dirty="0">
                <a:latin typeface="Times New Roman" pitchFamily="18" charset="0"/>
                <a:cs typeface="Times New Roman" pitchFamily="18" charset="0"/>
              </a:rPr>
              <a:t>”.</a:t>
            </a:r>
          </a:p>
          <a:p>
            <a:r>
              <a:rPr lang="en-US" sz="1600" dirty="0">
                <a:latin typeface="Times New Roman" pitchFamily="18" charset="0"/>
                <a:cs typeface="Times New Roman" pitchFamily="18" charset="0"/>
              </a:rPr>
              <a:t>You will be asked to continue. Just click on continue.</a:t>
            </a:r>
          </a:p>
          <a:p>
            <a:r>
              <a:rPr lang="en-US" sz="1600" dirty="0">
                <a:latin typeface="Times New Roman" pitchFamily="18" charset="0"/>
                <a:cs typeface="Times New Roman" pitchFamily="18" charset="0"/>
              </a:rPr>
              <a:t>This will open a new tab with Vocareum workbench.</a:t>
            </a:r>
          </a:p>
          <a:p>
            <a:r>
              <a:rPr lang="en-US" sz="1600" dirty="0">
                <a:latin typeface="Times New Roman" pitchFamily="18" charset="0"/>
                <a:cs typeface="Times New Roman" pitchFamily="18" charset="0"/>
              </a:rPr>
              <a:t>Now click on “</a:t>
            </a:r>
            <a:r>
              <a:rPr lang="en-US" sz="1600" b="1" dirty="0">
                <a:latin typeface="Times New Roman" pitchFamily="18" charset="0"/>
                <a:cs typeface="Times New Roman" pitchFamily="18" charset="0"/>
              </a:rPr>
              <a:t>AWS Console</a:t>
            </a:r>
            <a:r>
              <a:rPr lang="en-US" sz="1600" dirty="0">
                <a:latin typeface="Times New Roman" pitchFamily="18" charset="0"/>
                <a:cs typeface="Times New Roman" pitchFamily="18" charset="0"/>
              </a:rPr>
              <a:t>”.</a:t>
            </a:r>
          </a:p>
          <a:p>
            <a:endParaRPr lang="en-US" sz="1600" dirty="0"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5" name="Picture 4" descr="8.png">
            <a:extLst>
              <a:ext uri="{FF2B5EF4-FFF2-40B4-BE49-F238E27FC236}">
                <a16:creationId xmlns:a16="http://schemas.microsoft.com/office/drawing/2014/main" id="{0F9315F1-A35A-4385-A77E-E966BB103C3C}"/>
              </a:ext>
            </a:extLst>
          </p:cNvPr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609600" y="2133600"/>
            <a:ext cx="8077200" cy="4571998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000" y="0"/>
            <a:ext cx="8229600" cy="762000"/>
          </a:xfrm>
        </p:spPr>
        <p:txBody>
          <a:bodyPr>
            <a:normAutofit/>
          </a:bodyPr>
          <a:lstStyle/>
          <a:p>
            <a:r>
              <a:rPr lang="en-US" sz="2800" dirty="0"/>
              <a:t>AWS Service Page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762000"/>
            <a:ext cx="8229600" cy="5867399"/>
          </a:xfrm>
        </p:spPr>
        <p:txBody>
          <a:bodyPr>
            <a:normAutofit/>
          </a:bodyPr>
          <a:lstStyle/>
          <a:p>
            <a:r>
              <a:rPr lang="en-US" sz="1600" dirty="0">
                <a:latin typeface="Times New Roman" pitchFamily="18" charset="0"/>
                <a:cs typeface="Times New Roman" pitchFamily="18" charset="0"/>
              </a:rPr>
              <a:t>Clicking on “</a:t>
            </a:r>
            <a:r>
              <a:rPr lang="en-US" sz="1600" b="1" dirty="0">
                <a:latin typeface="Times New Roman" pitchFamily="18" charset="0"/>
                <a:cs typeface="Times New Roman" pitchFamily="18" charset="0"/>
              </a:rPr>
              <a:t>AWS Console</a:t>
            </a:r>
            <a:r>
              <a:rPr lang="en-US" sz="1600" dirty="0">
                <a:latin typeface="Times New Roman" pitchFamily="18" charset="0"/>
                <a:cs typeface="Times New Roman" pitchFamily="18" charset="0"/>
              </a:rPr>
              <a:t>” will land you into the AWS services page.</a:t>
            </a:r>
          </a:p>
          <a:p>
            <a:r>
              <a:rPr lang="en-US" sz="1600" dirty="0">
                <a:latin typeface="Times New Roman" pitchFamily="18" charset="0"/>
                <a:cs typeface="Times New Roman" pitchFamily="18" charset="0"/>
              </a:rPr>
              <a:t>This is the page where you can actually begin using the AWS services.</a:t>
            </a:r>
          </a:p>
          <a:p>
            <a:r>
              <a:rPr lang="en-US" sz="1600" dirty="0">
                <a:latin typeface="Times New Roman" pitchFamily="18" charset="0"/>
                <a:cs typeface="Times New Roman" pitchFamily="18" charset="0"/>
              </a:rPr>
              <a:t>For the course we will use EC2 instance. Please click on it.</a:t>
            </a:r>
          </a:p>
          <a:p>
            <a:endParaRPr lang="en-US" sz="1600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5257800" y="4114800"/>
            <a:ext cx="609600" cy="30480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8" name="Picture 7" descr="9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533400" y="1828800"/>
            <a:ext cx="8153400" cy="480060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1676400" y="3429000"/>
            <a:ext cx="381000" cy="22860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000" y="0"/>
            <a:ext cx="8229600" cy="762000"/>
          </a:xfrm>
        </p:spPr>
        <p:txBody>
          <a:bodyPr>
            <a:normAutofit/>
          </a:bodyPr>
          <a:lstStyle/>
          <a:p>
            <a:r>
              <a:rPr lang="en-US" sz="2800" dirty="0"/>
              <a:t>EC2 Dashboard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762000"/>
            <a:ext cx="8229600" cy="5867399"/>
          </a:xfrm>
        </p:spPr>
        <p:txBody>
          <a:bodyPr>
            <a:normAutofit/>
          </a:bodyPr>
          <a:lstStyle/>
          <a:p>
            <a:r>
              <a:rPr lang="en-US" sz="1600" dirty="0">
                <a:latin typeface="Times New Roman" pitchFamily="18" charset="0"/>
                <a:cs typeface="Times New Roman" pitchFamily="18" charset="0"/>
              </a:rPr>
              <a:t>Selecting “</a:t>
            </a:r>
            <a:r>
              <a:rPr lang="en-US" sz="1600" b="1" dirty="0">
                <a:latin typeface="Times New Roman" pitchFamily="18" charset="0"/>
                <a:cs typeface="Times New Roman" pitchFamily="18" charset="0"/>
              </a:rPr>
              <a:t>EC2</a:t>
            </a:r>
            <a:r>
              <a:rPr lang="en-US" sz="1600" dirty="0">
                <a:latin typeface="Times New Roman" pitchFamily="18" charset="0"/>
                <a:cs typeface="Times New Roman" pitchFamily="18" charset="0"/>
              </a:rPr>
              <a:t>” will lead you to the EC2 dashboard.</a:t>
            </a:r>
          </a:p>
          <a:p>
            <a:r>
              <a:rPr lang="en-US" sz="1600" dirty="0">
                <a:latin typeface="Times New Roman" pitchFamily="18" charset="0"/>
                <a:cs typeface="Times New Roman" pitchFamily="18" charset="0"/>
              </a:rPr>
              <a:t>You can see information about running instances, IP address’s, etc.</a:t>
            </a:r>
          </a:p>
          <a:p>
            <a:r>
              <a:rPr lang="en-US" sz="1600" dirty="0">
                <a:latin typeface="Times New Roman" pitchFamily="18" charset="0"/>
                <a:cs typeface="Times New Roman" pitchFamily="18" charset="0"/>
              </a:rPr>
              <a:t>Once here, we can create our first instance</a:t>
            </a:r>
          </a:p>
          <a:p>
            <a:endParaRPr lang="en-US" sz="1600" dirty="0"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10" name="Picture 9" descr="10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457200" y="1752600"/>
            <a:ext cx="8305800" cy="495300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000" y="0"/>
            <a:ext cx="8229600" cy="762000"/>
          </a:xfrm>
        </p:spPr>
        <p:txBody>
          <a:bodyPr>
            <a:normAutofit/>
          </a:bodyPr>
          <a:lstStyle/>
          <a:p>
            <a:r>
              <a:rPr lang="en-US" sz="2800" dirty="0"/>
              <a:t>EC2 Dashboard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762000"/>
            <a:ext cx="8229600" cy="5867399"/>
          </a:xfrm>
        </p:spPr>
        <p:txBody>
          <a:bodyPr>
            <a:normAutofit/>
          </a:bodyPr>
          <a:lstStyle/>
          <a:p>
            <a:r>
              <a:rPr lang="en-US" sz="1600" dirty="0">
                <a:latin typeface="Times New Roman" pitchFamily="18" charset="0"/>
                <a:cs typeface="Times New Roman" pitchFamily="18" charset="0"/>
              </a:rPr>
              <a:t>Selecting “</a:t>
            </a:r>
            <a:r>
              <a:rPr lang="en-US" sz="1600" b="1" dirty="0">
                <a:latin typeface="Times New Roman" pitchFamily="18" charset="0"/>
                <a:cs typeface="Times New Roman" pitchFamily="18" charset="0"/>
              </a:rPr>
              <a:t>EC2</a:t>
            </a:r>
            <a:r>
              <a:rPr lang="en-US" sz="1600" dirty="0">
                <a:latin typeface="Times New Roman" pitchFamily="18" charset="0"/>
                <a:cs typeface="Times New Roman" pitchFamily="18" charset="0"/>
              </a:rPr>
              <a:t>” will lead you to the EC2 dashboard.</a:t>
            </a:r>
          </a:p>
          <a:p>
            <a:r>
              <a:rPr lang="en-US" sz="1600" dirty="0">
                <a:latin typeface="Times New Roman" pitchFamily="18" charset="0"/>
                <a:cs typeface="Times New Roman" pitchFamily="18" charset="0"/>
              </a:rPr>
              <a:t>Here click on “</a:t>
            </a:r>
            <a:r>
              <a:rPr lang="en-US" sz="1600" b="1" dirty="0">
                <a:latin typeface="Times New Roman" pitchFamily="18" charset="0"/>
                <a:cs typeface="Times New Roman" pitchFamily="18" charset="0"/>
              </a:rPr>
              <a:t>Launch Instance</a:t>
            </a:r>
            <a:r>
              <a:rPr lang="en-US" sz="1600" dirty="0">
                <a:latin typeface="Times New Roman" pitchFamily="18" charset="0"/>
                <a:cs typeface="Times New Roman" pitchFamily="18" charset="0"/>
              </a:rPr>
              <a:t>”. (I already have one instance running, so it shows 1 running instance, if you are creating your first, then it will be 0)</a:t>
            </a:r>
          </a:p>
        </p:txBody>
      </p:sp>
      <p:pic>
        <p:nvPicPr>
          <p:cNvPr id="5" name="Picture 4" descr="11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304800" y="1714500"/>
            <a:ext cx="8305800" cy="48387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189</TotalTime>
  <Words>1411</Words>
  <Application>Microsoft Office PowerPoint</Application>
  <PresentationFormat>On-screen Show (4:3)</PresentationFormat>
  <Paragraphs>136</Paragraphs>
  <Slides>34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34</vt:i4>
      </vt:variant>
    </vt:vector>
  </HeadingPairs>
  <TitlesOfParts>
    <vt:vector size="38" baseType="lpstr">
      <vt:lpstr>Arial</vt:lpstr>
      <vt:lpstr>Calibri</vt:lpstr>
      <vt:lpstr>Times New Roman</vt:lpstr>
      <vt:lpstr>Office Theme</vt:lpstr>
      <vt:lpstr>Getting started with AWS Educate Classroom</vt:lpstr>
      <vt:lpstr>AWS Educate Landing Page</vt:lpstr>
      <vt:lpstr>Sign into AWS Educate</vt:lpstr>
      <vt:lpstr>My classroom</vt:lpstr>
      <vt:lpstr>My classroom</vt:lpstr>
      <vt:lpstr>Go to classroom</vt:lpstr>
      <vt:lpstr>AWS Service Page</vt:lpstr>
      <vt:lpstr>EC2 Dashboard</vt:lpstr>
      <vt:lpstr>EC2 Dashboard</vt:lpstr>
      <vt:lpstr>Choose your instance type</vt:lpstr>
      <vt:lpstr>Choose your instance type</vt:lpstr>
      <vt:lpstr>Configure Instance Details</vt:lpstr>
      <vt:lpstr>Add Storage</vt:lpstr>
      <vt:lpstr>Add Tags</vt:lpstr>
      <vt:lpstr>Configure Security Group</vt:lpstr>
      <vt:lpstr>Review Instance Launch</vt:lpstr>
      <vt:lpstr>Creating a key pair</vt:lpstr>
      <vt:lpstr>Launch Instance</vt:lpstr>
      <vt:lpstr>EC2 Dashboard</vt:lpstr>
      <vt:lpstr>Stopping EC2 Instance</vt:lpstr>
      <vt:lpstr>SSH for connecting to EC2 instance (Ubuntu)</vt:lpstr>
      <vt:lpstr>SSH to EC2 instance</vt:lpstr>
      <vt:lpstr>PUTTY for connecting to EC2 instance (Windows)</vt:lpstr>
      <vt:lpstr>Download PUTTY</vt:lpstr>
      <vt:lpstr>Download PuTTY</vt:lpstr>
      <vt:lpstr>PuTTY</vt:lpstr>
      <vt:lpstr>Download Puttygen for private key</vt:lpstr>
      <vt:lpstr>Generating Private key</vt:lpstr>
      <vt:lpstr>Generating Private key</vt:lpstr>
      <vt:lpstr>Logging into Instance</vt:lpstr>
      <vt:lpstr>Logging into Instance</vt:lpstr>
      <vt:lpstr>Getting back to Putty</vt:lpstr>
      <vt:lpstr>Your EC2 instance</vt:lpstr>
      <vt:lpstr>References</vt:lpstr>
    </vt:vector>
  </TitlesOfParts>
  <Company>Grizli777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Getting started with AWS Educate Classroom</dc:title>
  <dc:creator>Shreyas Ramakrishna</dc:creator>
  <cp:lastModifiedBy>Shreyas Ramakrishna</cp:lastModifiedBy>
  <cp:revision>6</cp:revision>
  <dcterms:created xsi:type="dcterms:W3CDTF">2018-08-27T20:32:50Z</dcterms:created>
  <dcterms:modified xsi:type="dcterms:W3CDTF">2019-08-27T15:20:42Z</dcterms:modified>
</cp:coreProperties>
</file>

<file path=docProps/thumbnail.jpeg>
</file>